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68" r:id="rId3"/>
    <p:sldId id="263" r:id="rId4"/>
    <p:sldId id="272" r:id="rId5"/>
    <p:sldId id="276" r:id="rId6"/>
    <p:sldId id="273" r:id="rId7"/>
    <p:sldId id="275" r:id="rId8"/>
    <p:sldId id="274" r:id="rId9"/>
    <p:sldId id="271" r:id="rId10"/>
    <p:sldId id="265" r:id="rId11"/>
    <p:sldId id="259" r:id="rId12"/>
    <p:sldId id="266" r:id="rId13"/>
    <p:sldId id="256" r:id="rId14"/>
    <p:sldId id="257" r:id="rId15"/>
    <p:sldId id="267" r:id="rId16"/>
    <p:sldId id="262" r:id="rId17"/>
    <p:sldId id="269" r:id="rId18"/>
    <p:sldId id="260" r:id="rId19"/>
    <p:sldId id="261" r:id="rId20"/>
    <p:sldId id="264" r:id="rId2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00"/>
    <a:srgbClr val="E9ED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4" d="100"/>
          <a:sy n="84" d="100"/>
        </p:scale>
        <p:origin x="-1402" y="-6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0BD3D-5389-42A0-B9AC-45FA07734019}" type="datetimeFigureOut">
              <a:rPr lang="en-US" smtClean="0"/>
              <a:t>3/30/2016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BFA6A-1135-4CE0-AF2E-15DF4CC938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1446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0BD3D-5389-42A0-B9AC-45FA07734019}" type="datetimeFigureOut">
              <a:rPr lang="en-US" smtClean="0"/>
              <a:t>3/30/2016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BFA6A-1135-4CE0-AF2E-15DF4CC938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9194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0BD3D-5389-42A0-B9AC-45FA07734019}" type="datetimeFigureOut">
              <a:rPr lang="en-US" smtClean="0"/>
              <a:t>3/30/2016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BFA6A-1135-4CE0-AF2E-15DF4CC938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4278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0BD3D-5389-42A0-B9AC-45FA07734019}" type="datetimeFigureOut">
              <a:rPr lang="en-US" smtClean="0"/>
              <a:t>3/30/2016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BFA6A-1135-4CE0-AF2E-15DF4CC938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6633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0BD3D-5389-42A0-B9AC-45FA07734019}" type="datetimeFigureOut">
              <a:rPr lang="en-US" smtClean="0"/>
              <a:t>3/30/2016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BFA6A-1135-4CE0-AF2E-15DF4CC938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2984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0BD3D-5389-42A0-B9AC-45FA07734019}" type="datetimeFigureOut">
              <a:rPr lang="en-US" smtClean="0"/>
              <a:t>3/30/2016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BFA6A-1135-4CE0-AF2E-15DF4CC938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5931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0BD3D-5389-42A0-B9AC-45FA07734019}" type="datetimeFigureOut">
              <a:rPr lang="en-US" smtClean="0"/>
              <a:t>3/30/2016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BFA6A-1135-4CE0-AF2E-15DF4CC938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2318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0BD3D-5389-42A0-B9AC-45FA07734019}" type="datetimeFigureOut">
              <a:rPr lang="en-US" smtClean="0"/>
              <a:t>3/30/2016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BFA6A-1135-4CE0-AF2E-15DF4CC938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2600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0BD3D-5389-42A0-B9AC-45FA07734019}" type="datetimeFigureOut">
              <a:rPr lang="en-US" smtClean="0"/>
              <a:t>3/30/2016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BFA6A-1135-4CE0-AF2E-15DF4CC938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0328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0BD3D-5389-42A0-B9AC-45FA07734019}" type="datetimeFigureOut">
              <a:rPr lang="en-US" smtClean="0"/>
              <a:t>3/30/2016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BFA6A-1135-4CE0-AF2E-15DF4CC938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7131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0BD3D-5389-42A0-B9AC-45FA07734019}" type="datetimeFigureOut">
              <a:rPr lang="en-US" smtClean="0"/>
              <a:t>3/30/2016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BFA6A-1135-4CE0-AF2E-15DF4CC938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4723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40BD3D-5389-42A0-B9AC-45FA07734019}" type="datetimeFigureOut">
              <a:rPr lang="en-US" smtClean="0"/>
              <a:t>3/30/2016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BBFA6A-1135-4CE0-AF2E-15DF4CC938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2337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79512" y="-27384"/>
            <a:ext cx="7990656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700" dirty="0" smtClean="0"/>
              <a:t>JKW boards – Confusion avoidance chart </a:t>
            </a:r>
            <a:r>
              <a:rPr lang="en-US" sz="2700" dirty="0" smtClean="0">
                <a:sym typeface="Wingdings" panose="05000000000000000000" pitchFamily="2" charset="2"/>
              </a:rPr>
              <a:t>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LEDv1.1 / Motor v1.1 / preSalsa / Salsa / Salsa II / Queso DIP</a:t>
            </a:r>
            <a:endParaRPr lang="en-US" sz="33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032" name="Picture 8" descr="https://standard-discourseorg.netdna-ssl.com/uploads/nextthing/optimized/2X/3/3c5c4b64f926e453e8bb74f2b91aca38aba77fd6_1_690x388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2"/>
          <a:stretch/>
        </p:blipFill>
        <p:spPr bwMode="auto">
          <a:xfrm>
            <a:off x="6254251" y="5147954"/>
            <a:ext cx="2772394" cy="1665422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8429982"/>
              </p:ext>
            </p:extLst>
          </p:nvPr>
        </p:nvGraphicFramePr>
        <p:xfrm>
          <a:off x="273904" y="764704"/>
          <a:ext cx="5904656" cy="47902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28391"/>
                <a:gridCol w="360040"/>
                <a:gridCol w="360040"/>
                <a:gridCol w="360040"/>
                <a:gridCol w="432048"/>
                <a:gridCol w="504056"/>
                <a:gridCol w="360041"/>
              </a:tblGrid>
              <a:tr h="936104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Function</a:t>
                      </a:r>
                    </a:p>
                    <a:p>
                      <a:r>
                        <a:rPr lang="en-US" sz="1200" dirty="0" smtClean="0"/>
                        <a:t>X = possible</a:t>
                      </a:r>
                    </a:p>
                    <a:p>
                      <a:r>
                        <a:rPr lang="en-US" sz="1200" baseline="0" dirty="0" smtClean="0"/>
                        <a:t>- = not possible</a:t>
                      </a:r>
                    </a:p>
                    <a:p>
                      <a:r>
                        <a:rPr lang="en-US" sz="1200" dirty="0" smtClean="0"/>
                        <a:t>*</a:t>
                      </a:r>
                      <a:r>
                        <a:rPr lang="en-US" sz="1200" baseline="0" dirty="0" smtClean="0"/>
                        <a:t> = ‘Or’ .. E.g. Motor OR Mosfet / Optional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Motor</a:t>
                      </a:r>
                      <a:r>
                        <a:rPr lang="en-US" sz="1200" baseline="0" dirty="0" smtClean="0"/>
                        <a:t> v1.1</a:t>
                      </a:r>
                      <a:endParaRPr lang="en-US" sz="1200" dirty="0"/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LEDv1.1</a:t>
                      </a:r>
                      <a:endParaRPr lang="en-US" sz="1200" dirty="0"/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PreSalsa</a:t>
                      </a:r>
                      <a:endParaRPr lang="en-US" sz="1200" dirty="0"/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Salsa</a:t>
                      </a:r>
                      <a:endParaRPr lang="en-US" sz="1200" dirty="0"/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Salsa II</a:t>
                      </a:r>
                      <a:endParaRPr lang="en-US" sz="1200" dirty="0"/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Queso</a:t>
                      </a:r>
                      <a:endParaRPr lang="en-US" sz="1200" dirty="0"/>
                    </a:p>
                  </a:txBody>
                  <a:tcPr vert="vert270"/>
                </a:tc>
              </a:tr>
              <a:tr h="288032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Screw terminals that</a:t>
                      </a:r>
                      <a:r>
                        <a:rPr lang="en-US" sz="900" baseline="0" dirty="0" smtClean="0"/>
                        <a:t> connects an external power supply to CHIP CHR-IN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anchor="ctr"/>
                </a:tc>
              </a:tr>
              <a:tr h="146288">
                <a:tc>
                  <a:txBody>
                    <a:bodyPr/>
                    <a:lstStyle/>
                    <a:p>
                      <a:r>
                        <a:rPr lang="en-US" sz="900" baseline="0" dirty="0" smtClean="0"/>
                        <a:t>Controller connected via I2C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smtClean="0"/>
                        <a:t>X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smtClean="0"/>
                        <a:t>X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Pins for driving ws2812 LEDs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Pins for a</a:t>
                      </a:r>
                      <a:r>
                        <a:rPr lang="en-US" sz="900" baseline="0" dirty="0" smtClean="0"/>
                        <a:t>nalog reading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“Real-time” GPIOs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</a:tr>
              <a:tr h="126856">
                <a:tc>
                  <a:txBody>
                    <a:bodyPr/>
                    <a:lstStyle/>
                    <a:p>
                      <a:r>
                        <a:rPr lang="en-US" sz="900" baseline="0" dirty="0" smtClean="0"/>
                        <a:t>Mosfets to dim a lot of LEDs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4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4*</a:t>
                      </a:r>
                      <a:endParaRPr lang="en-US" sz="900" dirty="0"/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4*</a:t>
                      </a:r>
                      <a:endParaRPr lang="en-US" sz="900" dirty="0"/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4*/2X</a:t>
                      </a:r>
                      <a:endParaRPr lang="en-US" sz="900" dirty="0"/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</a:tr>
              <a:tr h="157584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M</a:t>
                      </a:r>
                      <a:r>
                        <a:rPr lang="en-US" sz="900" baseline="0" dirty="0" smtClean="0"/>
                        <a:t>otor driver Channels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2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 smtClean="0"/>
                        <a:t>2*</a:t>
                      </a: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 smtClean="0"/>
                        <a:t>2*</a:t>
                      </a: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 smtClean="0"/>
                        <a:t>2*/1X</a:t>
                      </a: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Input for</a:t>
                      </a:r>
                      <a:r>
                        <a:rPr lang="en-US" sz="900" baseline="0" dirty="0" smtClean="0"/>
                        <a:t> “High voltage” (~7V for the Motor)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Internal connection to CHIP power button pin, e.g.</a:t>
                      </a:r>
                      <a:r>
                        <a:rPr lang="en-US" sz="900" baseline="0" dirty="0" smtClean="0"/>
                        <a:t> to start the CHIP from power off, or to shut the CHIP down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</a:tr>
              <a:tr h="125680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“Seamless</a:t>
                      </a:r>
                      <a:r>
                        <a:rPr lang="en-US" sz="900" baseline="0" dirty="0" smtClean="0"/>
                        <a:t> power” (run on CHIP battery, with CHIP powered down)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</a:tr>
              <a:tr h="125680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Option</a:t>
                      </a:r>
                      <a:r>
                        <a:rPr lang="en-US" sz="900" baseline="0" dirty="0" smtClean="0"/>
                        <a:t> for onboard power supply (DC in 7-28V)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anchor="ctr"/>
                </a:tc>
              </a:tr>
              <a:tr h="139392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CHIP</a:t>
                      </a:r>
                      <a:r>
                        <a:rPr lang="en-US" sz="900" baseline="0" dirty="0" smtClean="0"/>
                        <a:t> pins used by board (besides I2C bus which is not exclusively used)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*4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*1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*5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*6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*6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</a:tr>
              <a:tr h="139392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On board Ws2812 LED option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*</a:t>
                      </a:r>
                      <a:endParaRPr lang="en-US" sz="900" dirty="0"/>
                    </a:p>
                  </a:txBody>
                  <a:tcPr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*</a:t>
                      </a:r>
                      <a:endParaRPr lang="en-US" sz="900" dirty="0"/>
                    </a:p>
                  </a:txBody>
                  <a:tcPr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</a:tr>
              <a:tr h="139392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On board</a:t>
                      </a:r>
                      <a:r>
                        <a:rPr lang="en-US" sz="900" baseline="0" dirty="0" smtClean="0"/>
                        <a:t> general purpose button (e.g. shutdown for CHIP?)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 smtClean="0"/>
                        <a:t>*</a:t>
                      </a:r>
                    </a:p>
                  </a:txBody>
                  <a:tcPr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</a:tr>
              <a:tr h="139392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On board</a:t>
                      </a:r>
                      <a:r>
                        <a:rPr lang="en-US" sz="900" baseline="0" dirty="0" smtClean="0"/>
                        <a:t> general purpose LED 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*</a:t>
                      </a:r>
                      <a:endParaRPr lang="en-US" sz="900" dirty="0"/>
                    </a:p>
                  </a:txBody>
                  <a:tcPr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 smtClean="0"/>
                        <a:t>*</a:t>
                      </a:r>
                    </a:p>
                  </a:txBody>
                  <a:tcPr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</a:tr>
              <a:tr h="139392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4x</a:t>
                      </a:r>
                      <a:r>
                        <a:rPr lang="en-US" sz="900" baseline="0" dirty="0" smtClean="0"/>
                        <a:t> USB Hub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en-US" sz="9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08" t="30064" r="34493" b="16930"/>
          <a:stretch/>
        </p:blipFill>
        <p:spPr bwMode="auto">
          <a:xfrm>
            <a:off x="7640448" y="390744"/>
            <a:ext cx="1386197" cy="1382072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 descr="https://standard-discourseorg.netdna-ssl.com/uploads/nextthing/original/2X/8/8fcec803e10555ad0baf80cece7bb22c51d6107e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11" t="8761" r="23050" b="12808"/>
          <a:stretch/>
        </p:blipFill>
        <p:spPr bwMode="auto">
          <a:xfrm>
            <a:off x="7036848" y="1901006"/>
            <a:ext cx="1989797" cy="1723307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standard-discourseorg.netdna-ssl.com/uploads/nextthing/optimized/2X/4/493dac1c17330f73590bbbd2fb77238cc884f48e_1_690x388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15" t="18669" r="24985" b="7942"/>
          <a:stretch/>
        </p:blipFill>
        <p:spPr bwMode="auto">
          <a:xfrm>
            <a:off x="6824236" y="3701796"/>
            <a:ext cx="2202409" cy="1383388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67544" y="5877272"/>
            <a:ext cx="4896544" cy="69249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400" dirty="0" smtClean="0"/>
              <a:t>preSalsa, Salsa and Salsa II can all be assembled as Dual-channel (4 outputs) Motor driver OR 4-channel Mosfet - PWM Driver</a:t>
            </a:r>
          </a:p>
          <a:p>
            <a:r>
              <a:rPr lang="en-US" sz="1100" i="1" dirty="0" smtClean="0"/>
              <a:t>(Salsa II can be configured as 1 channel motor AND 2 channel Mosfet – PWM)</a:t>
            </a:r>
            <a:endParaRPr lang="en-US" sz="1100" i="1" dirty="0"/>
          </a:p>
        </p:txBody>
      </p:sp>
      <p:sp>
        <p:nvSpPr>
          <p:cNvPr id="5" name="Rectangle 4"/>
          <p:cNvSpPr/>
          <p:nvPr/>
        </p:nvSpPr>
        <p:spPr>
          <a:xfrm>
            <a:off x="0" y="4315408"/>
            <a:ext cx="179512" cy="254259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3" name="Picture 9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42" t="22778" r="34995" b="14924"/>
          <a:stretch/>
        </p:blipFill>
        <p:spPr bwMode="auto">
          <a:xfrm>
            <a:off x="6319243" y="332656"/>
            <a:ext cx="1205085" cy="1464275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064442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standard-discourseorg.netdna-ssl.com/uploads/nextthing/optimized/2X/9/9c2abd709858894bd9b360564d359b11c08b92af_1_499x5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883713"/>
            <a:ext cx="3090151" cy="3096344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251520" y="44624"/>
            <a:ext cx="7990656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 smtClean="0"/>
              <a:t>LED DIP v1.1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dirty="0" smtClean="0">
                <a:solidFill>
                  <a:schemeClr val="bg1">
                    <a:lumMod val="50000"/>
                  </a:schemeClr>
                </a:solidFill>
              </a:rPr>
              <a:t>Photo</a:t>
            </a:r>
            <a:endParaRPr lang="en-US" sz="40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076" name="Picture 4" descr="https://standard-discourseorg.netdna-ssl.com/uploads/nextthing/optimized/2X/4/493dac1c17330f73590bbbd2fb77238cc884f48e_1_690x388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23" r="31041"/>
          <a:stretch/>
        </p:blipFill>
        <p:spPr bwMode="auto">
          <a:xfrm>
            <a:off x="5148064" y="929825"/>
            <a:ext cx="2880320" cy="2657984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0" y="4315408"/>
            <a:ext cx="179512" cy="254259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8" name="Picture 6" descr="https://standard-discourseorg.netdna-ssl.com/uploads/nextthing/optimized/2X/e/e41f3267df33698ef87522403c44bf277a83c33a_1_281x500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428"/>
          <a:stretch/>
        </p:blipFill>
        <p:spPr bwMode="auto">
          <a:xfrm>
            <a:off x="5783907" y="3912744"/>
            <a:ext cx="2244477" cy="2778528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s://standard-discourseorg.netdna-ssl.com/uploads/nextthing/optimized/1X/f6958941d59774f5bb1dc88a1bedfa5a2ec541b6_1_690x388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4148832"/>
            <a:ext cx="4630112" cy="260360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59382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4807" y="741729"/>
            <a:ext cx="4079601" cy="49195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1520" y="44624"/>
            <a:ext cx="7990656" cy="792088"/>
          </a:xfrm>
        </p:spPr>
        <p:txBody>
          <a:bodyPr>
            <a:normAutofit fontScale="90000"/>
          </a:bodyPr>
          <a:lstStyle/>
          <a:p>
            <a:pPr algn="l"/>
            <a:r>
              <a:rPr lang="en-US" sz="3600" dirty="0" smtClean="0"/>
              <a:t>LED </a:t>
            </a:r>
            <a:r>
              <a:rPr lang="en-US" sz="3600" dirty="0"/>
              <a:t>DIP</a:t>
            </a:r>
            <a:r>
              <a:rPr lang="en-US" sz="3600" dirty="0" smtClean="0"/>
              <a:t> v1.1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dirty="0" smtClean="0">
                <a:solidFill>
                  <a:schemeClr val="bg1">
                    <a:lumMod val="50000"/>
                  </a:schemeClr>
                </a:solidFill>
              </a:rPr>
              <a:t>PinOut</a:t>
            </a:r>
            <a:endParaRPr lang="en-US" sz="4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99992" y="322120"/>
            <a:ext cx="752128" cy="334888"/>
          </a:xfrm>
        </p:spPr>
        <p:txBody>
          <a:bodyPr>
            <a:noAutofit/>
          </a:bodyPr>
          <a:lstStyle/>
          <a:p>
            <a:pPr algn="l"/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Vin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7164288" y="368976"/>
            <a:ext cx="608112" cy="33488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GND</a:t>
            </a:r>
            <a:endParaRPr lang="en-US" sz="18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5220072" y="116632"/>
            <a:ext cx="1944216" cy="1233099"/>
          </a:xfrm>
          <a:prstGeom prst="round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Down Arrow 7"/>
          <p:cNvSpPr/>
          <p:nvPr/>
        </p:nvSpPr>
        <p:spPr>
          <a:xfrm rot="19875461">
            <a:off x="4716016" y="629651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Down Arrow 9"/>
          <p:cNvSpPr/>
          <p:nvPr/>
        </p:nvSpPr>
        <p:spPr>
          <a:xfrm rot="1048830">
            <a:off x="7343703" y="644552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4401910" y="5769576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Vout</a:t>
            </a:r>
            <a:endParaRPr lang="en-US" sz="17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2" name="Subtitle 2"/>
          <p:cNvSpPr txBox="1">
            <a:spLocks/>
          </p:cNvSpPr>
          <p:nvPr/>
        </p:nvSpPr>
        <p:spPr>
          <a:xfrm>
            <a:off x="7204248" y="5794728"/>
            <a:ext cx="608112" cy="33488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GND</a:t>
            </a:r>
            <a:endParaRPr lang="en-US" sz="18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3" name="Down Arrow 12"/>
          <p:cNvSpPr/>
          <p:nvPr/>
        </p:nvSpPr>
        <p:spPr>
          <a:xfrm rot="12230431">
            <a:off x="4633959" y="5507630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4" name="Down Arrow 13"/>
          <p:cNvSpPr/>
          <p:nvPr/>
        </p:nvSpPr>
        <p:spPr>
          <a:xfrm rot="10222871">
            <a:off x="7216888" y="5505416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4788024" y="1404445"/>
            <a:ext cx="2736304" cy="944435"/>
          </a:xfrm>
          <a:prstGeom prst="round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6" name="Subtitle 2"/>
          <p:cNvSpPr txBox="1">
            <a:spLocks/>
          </p:cNvSpPr>
          <p:nvPr/>
        </p:nvSpPr>
        <p:spPr>
          <a:xfrm>
            <a:off x="2627784" y="1737127"/>
            <a:ext cx="1630429" cy="14318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4x Transistor</a:t>
            </a:r>
          </a:p>
          <a:p>
            <a:pPr algn="l"/>
            <a:r>
              <a:rPr lang="en-US" sz="14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on Bottom or Motor driver + Inverter on the top layer!</a:t>
            </a:r>
            <a:endParaRPr lang="en-US" sz="14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7" name="Down Arrow 16"/>
          <p:cNvSpPr/>
          <p:nvPr/>
        </p:nvSpPr>
        <p:spPr>
          <a:xfrm rot="16200000">
            <a:off x="4114197" y="1366524"/>
            <a:ext cx="288032" cy="956602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8" name="Down Arrow 17"/>
          <p:cNvSpPr/>
          <p:nvPr/>
        </p:nvSpPr>
        <p:spPr>
          <a:xfrm rot="10800000">
            <a:off x="5229037" y="5578820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9" name="Subtitle 2"/>
          <p:cNvSpPr txBox="1">
            <a:spLocks/>
          </p:cNvSpPr>
          <p:nvPr/>
        </p:nvSpPr>
        <p:spPr>
          <a:xfrm>
            <a:off x="4930374" y="5935533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     </a:t>
            </a:r>
            <a:r>
              <a:rPr lang="en-US" sz="17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P4</a:t>
            </a:r>
            <a:endParaRPr lang="en-US" sz="17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20" name="Down Arrow 19"/>
          <p:cNvSpPr/>
          <p:nvPr/>
        </p:nvSpPr>
        <p:spPr>
          <a:xfrm rot="11127961">
            <a:off x="5704044" y="5589557"/>
            <a:ext cx="288032" cy="64807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1" name="Down Arrow 20"/>
          <p:cNvSpPr/>
          <p:nvPr/>
        </p:nvSpPr>
        <p:spPr>
          <a:xfrm rot="10800000">
            <a:off x="6228184" y="5625560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2" name="Down Arrow 21"/>
          <p:cNvSpPr/>
          <p:nvPr/>
        </p:nvSpPr>
        <p:spPr>
          <a:xfrm rot="10800000">
            <a:off x="6732240" y="5577309"/>
            <a:ext cx="288032" cy="768330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3" name="Subtitle 2"/>
          <p:cNvSpPr txBox="1">
            <a:spLocks/>
          </p:cNvSpPr>
          <p:nvPr/>
        </p:nvSpPr>
        <p:spPr>
          <a:xfrm>
            <a:off x="5194069" y="6287303"/>
            <a:ext cx="1204674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1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Direct connected to CHIP GPIO 7</a:t>
            </a:r>
            <a:endParaRPr lang="en-US" sz="11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24" name="Subtitle 2"/>
          <p:cNvSpPr txBox="1">
            <a:spLocks/>
          </p:cNvSpPr>
          <p:nvPr/>
        </p:nvSpPr>
        <p:spPr>
          <a:xfrm>
            <a:off x="6052120" y="5938744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P6</a:t>
            </a:r>
            <a:endParaRPr lang="en-US" sz="17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25" name="Subtitle 2"/>
          <p:cNvSpPr txBox="1">
            <a:spLocks/>
          </p:cNvSpPr>
          <p:nvPr/>
        </p:nvSpPr>
        <p:spPr>
          <a:xfrm>
            <a:off x="6556176" y="6334472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   </a:t>
            </a:r>
            <a:r>
              <a:rPr lang="en-US" sz="17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P7</a:t>
            </a:r>
            <a:endParaRPr lang="en-US" sz="17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26" name="Rounded Rectangle 25"/>
          <p:cNvSpPr/>
          <p:nvPr/>
        </p:nvSpPr>
        <p:spPr>
          <a:xfrm rot="5400000">
            <a:off x="5969987" y="3686873"/>
            <a:ext cx="372378" cy="1633292"/>
          </a:xfrm>
          <a:prstGeom prst="round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7" name="Down Arrow 26"/>
          <p:cNvSpPr/>
          <p:nvPr/>
        </p:nvSpPr>
        <p:spPr>
          <a:xfrm rot="15038378">
            <a:off x="4770317" y="4429770"/>
            <a:ext cx="272745" cy="942078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8" name="Subtitle 2"/>
          <p:cNvSpPr txBox="1">
            <a:spLocks/>
          </p:cNvSpPr>
          <p:nvPr/>
        </p:nvSpPr>
        <p:spPr>
          <a:xfrm>
            <a:off x="3111342" y="4560727"/>
            <a:ext cx="1944216" cy="1064833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UART header</a:t>
            </a:r>
          </a:p>
          <a:p>
            <a:pPr algn="l"/>
            <a:r>
              <a:rPr lang="en-US" sz="11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GND</a:t>
            </a:r>
          </a:p>
          <a:p>
            <a:pPr algn="l"/>
            <a:r>
              <a:rPr lang="en-US" sz="11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-</a:t>
            </a:r>
          </a:p>
          <a:p>
            <a:pPr algn="l"/>
            <a:r>
              <a:rPr lang="en-US" sz="1100" dirty="0">
                <a:solidFill>
                  <a:prstClr val="black">
                    <a:lumMod val="65000"/>
                    <a:lumOff val="35000"/>
                  </a:prstClr>
                </a:solidFill>
              </a:rPr>
              <a:t>-</a:t>
            </a:r>
            <a:endParaRPr lang="en-US" sz="1100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l"/>
            <a:r>
              <a:rPr lang="en-US" sz="11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PC TX</a:t>
            </a:r>
            <a:endParaRPr lang="en-US" sz="11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l"/>
            <a:r>
              <a:rPr lang="en-US" sz="11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PC RX</a:t>
            </a:r>
          </a:p>
          <a:p>
            <a:pPr algn="l"/>
            <a:r>
              <a:rPr lang="en-US" sz="11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Reset</a:t>
            </a:r>
          </a:p>
          <a:p>
            <a:pPr algn="l"/>
            <a:endParaRPr lang="en-US" sz="14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4996465" y="2492896"/>
            <a:ext cx="799671" cy="590005"/>
          </a:xfrm>
          <a:prstGeom prst="round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0" name="Subtitle 2"/>
          <p:cNvSpPr txBox="1">
            <a:spLocks/>
          </p:cNvSpPr>
          <p:nvPr/>
        </p:nvSpPr>
        <p:spPr>
          <a:xfrm>
            <a:off x="3059832" y="3292372"/>
            <a:ext cx="1944216" cy="3810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ICSP header</a:t>
            </a:r>
            <a:endParaRPr lang="en-US" sz="14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31" name="Down Arrow 30"/>
          <p:cNvSpPr/>
          <p:nvPr/>
        </p:nvSpPr>
        <p:spPr>
          <a:xfrm rot="15063087">
            <a:off x="4205358" y="2398437"/>
            <a:ext cx="316453" cy="1221245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5" name="Down Arrow 34"/>
          <p:cNvSpPr/>
          <p:nvPr/>
        </p:nvSpPr>
        <p:spPr>
          <a:xfrm rot="17062494">
            <a:off x="4344505" y="3962186"/>
            <a:ext cx="288032" cy="942130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6" name="Subtitle 2"/>
          <p:cNvSpPr txBox="1">
            <a:spLocks/>
          </p:cNvSpPr>
          <p:nvPr/>
        </p:nvSpPr>
        <p:spPr>
          <a:xfrm>
            <a:off x="3491880" y="3879511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P10</a:t>
            </a:r>
            <a:endParaRPr lang="en-US" sz="17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37" name="Down Arrow 36"/>
          <p:cNvSpPr/>
          <p:nvPr/>
        </p:nvSpPr>
        <p:spPr>
          <a:xfrm rot="4193546">
            <a:off x="7469569" y="903676"/>
            <a:ext cx="288032" cy="1771655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8" name="Subtitle 2"/>
          <p:cNvSpPr txBox="1">
            <a:spLocks/>
          </p:cNvSpPr>
          <p:nvPr/>
        </p:nvSpPr>
        <p:spPr>
          <a:xfrm>
            <a:off x="3491880" y="4128047"/>
            <a:ext cx="1944216" cy="3810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P8</a:t>
            </a:r>
            <a:endParaRPr lang="en-US" sz="17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39" name="Down Arrow 38"/>
          <p:cNvSpPr/>
          <p:nvPr/>
        </p:nvSpPr>
        <p:spPr>
          <a:xfrm rot="5875877">
            <a:off x="7979072" y="3149019"/>
            <a:ext cx="272745" cy="1088048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0" name="Subtitle 2"/>
          <p:cNvSpPr txBox="1">
            <a:spLocks/>
          </p:cNvSpPr>
          <p:nvPr/>
        </p:nvSpPr>
        <p:spPr>
          <a:xfrm>
            <a:off x="8660431" y="3614836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P9</a:t>
            </a:r>
            <a:endParaRPr lang="en-US" sz="17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41" name="Down Arrow 40"/>
          <p:cNvSpPr/>
          <p:nvPr/>
        </p:nvSpPr>
        <p:spPr>
          <a:xfrm rot="16760565">
            <a:off x="4377570" y="3707797"/>
            <a:ext cx="272745" cy="859115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2" name="Subtitle 2"/>
          <p:cNvSpPr txBox="1">
            <a:spLocks/>
          </p:cNvSpPr>
          <p:nvPr/>
        </p:nvSpPr>
        <p:spPr>
          <a:xfrm>
            <a:off x="8428384" y="1221904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P12</a:t>
            </a:r>
            <a:endParaRPr lang="en-US" sz="17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9795378"/>
              </p:ext>
            </p:extLst>
          </p:nvPr>
        </p:nvGraphicFramePr>
        <p:xfrm>
          <a:off x="395536" y="908720"/>
          <a:ext cx="2088232" cy="5815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1029"/>
                <a:gridCol w="261029"/>
                <a:gridCol w="261029"/>
                <a:gridCol w="261029"/>
                <a:gridCol w="261029"/>
                <a:gridCol w="261029"/>
                <a:gridCol w="261029"/>
                <a:gridCol w="261029"/>
              </a:tblGrid>
              <a:tr h="1219541">
                <a:tc>
                  <a:txBody>
                    <a:bodyPr/>
                    <a:lstStyle/>
                    <a:p>
                      <a:r>
                        <a:rPr lang="en-US" sz="105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Atmega</a:t>
                      </a:r>
                      <a:r>
                        <a:rPr lang="en-US" sz="1050" dirty="0" smtClean="0"/>
                        <a:t> pin</a:t>
                      </a:r>
                      <a:endParaRPr lang="en-US" sz="1050" dirty="0"/>
                    </a:p>
                  </a:txBody>
                  <a:tcPr vert="vert27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 smtClean="0"/>
                        <a:t>DIP</a:t>
                      </a:r>
                      <a:r>
                        <a:rPr lang="en-US" sz="1050" baseline="0" dirty="0" smtClean="0"/>
                        <a:t> pin</a:t>
                      </a:r>
                      <a:endParaRPr lang="en-US" sz="1050" dirty="0"/>
                    </a:p>
                  </a:txBody>
                  <a:tcPr vert="vert27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 smtClean="0"/>
                        <a:t>Arduino Pin</a:t>
                      </a:r>
                      <a:endParaRPr lang="en-US" sz="1050" dirty="0"/>
                    </a:p>
                  </a:txBody>
                  <a:tcPr vert="vert27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 smtClean="0"/>
                        <a:t>Digital IN/OUT</a:t>
                      </a:r>
                      <a:endParaRPr lang="en-US" sz="1050" dirty="0"/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sz="1050" dirty="0" smtClean="0"/>
                        <a:t>Analog IN</a:t>
                      </a:r>
                      <a:endParaRPr lang="en-US" sz="1050" dirty="0"/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sz="1050" dirty="0" smtClean="0"/>
                        <a:t>PWM out</a:t>
                      </a:r>
                      <a:endParaRPr lang="en-US" sz="1050" dirty="0"/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sz="1050" dirty="0" smtClean="0"/>
                        <a:t>WS2812 support</a:t>
                      </a:r>
                      <a:endParaRPr lang="en-US" sz="1050" dirty="0"/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sz="1050" dirty="0" smtClean="0"/>
                        <a:t>C.H.I.P. connection</a:t>
                      </a:r>
                      <a:endParaRPr lang="en-US" sz="1050" dirty="0"/>
                    </a:p>
                  </a:txBody>
                  <a:tcPr vert="vert270"/>
                </a:tc>
              </a:tr>
              <a:tr h="353543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PD7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P12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7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</a:tr>
              <a:tr h="353543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PB0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P11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8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</a:tr>
              <a:tr h="353543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PC3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P10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17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</a:tr>
              <a:tr h="353543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PD3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P9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3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</a:tr>
              <a:tr h="353543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PC2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P8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16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</a:tr>
              <a:tr h="353543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PB3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P7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11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</a:tr>
              <a:tr h="353543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PD2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P6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2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</a:tr>
              <a:tr h="353543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-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P5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-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</a:tr>
              <a:tr h="353543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PC1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P4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15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</a:tr>
              <a:tr h="353543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PD5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P3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5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*/X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*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</a:tr>
              <a:tr h="353543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PD6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P2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6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*/X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*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</a:tr>
              <a:tr h="353543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PB1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P1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9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*/X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*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</a:tr>
              <a:tr h="353543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PB2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P0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10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*/X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*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</a:tr>
            </a:tbl>
          </a:graphicData>
        </a:graphic>
      </p:graphicFrame>
      <p:sp>
        <p:nvSpPr>
          <p:cNvPr id="44" name="Subtitle 2"/>
          <p:cNvSpPr txBox="1">
            <a:spLocks/>
          </p:cNvSpPr>
          <p:nvPr/>
        </p:nvSpPr>
        <p:spPr>
          <a:xfrm>
            <a:off x="2647228" y="6431654"/>
            <a:ext cx="1944216" cy="381073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* Only without transistor</a:t>
            </a:r>
          </a:p>
          <a:p>
            <a:pPr algn="l"/>
            <a:r>
              <a:rPr lang="en-US" sz="14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And a little solder bridge</a:t>
            </a:r>
            <a:endParaRPr lang="en-US" sz="14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45" name="Subtitle 2"/>
          <p:cNvSpPr txBox="1">
            <a:spLocks/>
          </p:cNvSpPr>
          <p:nvPr/>
        </p:nvSpPr>
        <p:spPr>
          <a:xfrm>
            <a:off x="8172400" y="3022104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P11</a:t>
            </a:r>
            <a:endParaRPr lang="en-US" sz="17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46" name="Down Arrow 45"/>
          <p:cNvSpPr/>
          <p:nvPr/>
        </p:nvSpPr>
        <p:spPr>
          <a:xfrm rot="6926205">
            <a:off x="7371931" y="2069586"/>
            <a:ext cx="272745" cy="1517968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0" y="4315408"/>
            <a:ext cx="179512" cy="254259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5220072" y="116632"/>
            <a:ext cx="1944216" cy="659240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Low side PWM, 6A, 30V</a:t>
            </a:r>
          </a:p>
          <a:p>
            <a:pPr algn="l"/>
            <a:r>
              <a:rPr lang="en-US" sz="18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Or Motor Driver, 600mA</a:t>
            </a:r>
          </a:p>
          <a:p>
            <a:pPr algn="l"/>
            <a:r>
              <a:rPr lang="en-US" sz="18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Channel  </a:t>
            </a:r>
            <a:r>
              <a:rPr lang="en-US" sz="18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P0,P1,P2,P3</a:t>
            </a:r>
            <a:endParaRPr lang="en-US" sz="18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69703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51520" y="44624"/>
            <a:ext cx="7990656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 smtClean="0"/>
              <a:t>preSalsa DIP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dirty="0" smtClean="0">
                <a:solidFill>
                  <a:schemeClr val="bg1">
                    <a:lumMod val="50000"/>
                  </a:schemeClr>
                </a:solidFill>
              </a:rPr>
              <a:t>Photo</a:t>
            </a:r>
            <a:endParaRPr lang="en-US" sz="40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4098" name="Picture 2" descr="https://standard-discourseorg.netdna-ssl.com/uploads/nextthing/optimized/2X/3/3c5c4b64f926e453e8bb74f2b91aca38aba77fd6_1_690x38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920" y="332656"/>
            <a:ext cx="5056471" cy="284335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s://standard-discourseorg.netdna-ssl.com/uploads/nextthing/optimized/2X/b/ba3de9741da4e8cb5166a059c573c5ed4f7fbf3b_1_690x388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76"/>
          <a:stretch/>
        </p:blipFill>
        <p:spPr bwMode="auto">
          <a:xfrm>
            <a:off x="4399279" y="3645024"/>
            <a:ext cx="4509111" cy="2903613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ttps://standard-discourseorg.netdna-ssl.com/uploads/nextthing/optimized/2X/0/05185c3ac0a810b6f5368c7df2e7026898f5c40b_1_690x388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64" r="18713"/>
          <a:stretch/>
        </p:blipFill>
        <p:spPr bwMode="auto">
          <a:xfrm>
            <a:off x="755576" y="3644440"/>
            <a:ext cx="3456384" cy="2904197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763688" y="1539427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Motor Version -&gt;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55576" y="3176006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LED Driver / Mosfet Version 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0" y="4315408"/>
            <a:ext cx="179512" cy="254259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4832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29" t="15019" r="8712" b="6954"/>
          <a:stretch/>
        </p:blipFill>
        <p:spPr bwMode="auto">
          <a:xfrm>
            <a:off x="4059023" y="692696"/>
            <a:ext cx="4185385" cy="5113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1520" y="44624"/>
            <a:ext cx="7990656" cy="792088"/>
          </a:xfrm>
        </p:spPr>
        <p:txBody>
          <a:bodyPr>
            <a:normAutofit fontScale="90000"/>
          </a:bodyPr>
          <a:lstStyle/>
          <a:p>
            <a:pPr algn="l"/>
            <a:r>
              <a:rPr lang="en-US" sz="3600" dirty="0" smtClean="0"/>
              <a:t>preSalsa DIP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dirty="0" smtClean="0">
                <a:solidFill>
                  <a:schemeClr val="bg1">
                    <a:lumMod val="50000"/>
                  </a:schemeClr>
                </a:solidFill>
              </a:rPr>
              <a:t>PinOut</a:t>
            </a:r>
            <a:endParaRPr lang="en-US" sz="4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99992" y="322120"/>
            <a:ext cx="752128" cy="334888"/>
          </a:xfrm>
        </p:spPr>
        <p:txBody>
          <a:bodyPr>
            <a:noAutofit/>
          </a:bodyPr>
          <a:lstStyle/>
          <a:p>
            <a:pPr algn="l"/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Vin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5220072" y="116632"/>
            <a:ext cx="1944216" cy="659240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Low side PWM, 6A, 30V</a:t>
            </a:r>
          </a:p>
          <a:p>
            <a:pPr algn="l"/>
            <a:r>
              <a:rPr lang="en-US" sz="1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Or Motor Driver, 600mA</a:t>
            </a:r>
          </a:p>
          <a:p>
            <a:pPr algn="l"/>
            <a:r>
              <a:rPr lang="en-US" sz="1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Channel  </a:t>
            </a:r>
            <a:r>
              <a:rPr lang="en-US" sz="1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P0,P1,P2,P3</a:t>
            </a:r>
            <a:endParaRPr lang="en-US" sz="1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7164288" y="368976"/>
            <a:ext cx="608112" cy="33488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GND</a:t>
            </a:r>
            <a:endParaRPr lang="en-US" sz="1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5220072" y="116632"/>
            <a:ext cx="1944216" cy="1233099"/>
          </a:xfrm>
          <a:prstGeom prst="round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Down Arrow 7"/>
          <p:cNvSpPr/>
          <p:nvPr/>
        </p:nvSpPr>
        <p:spPr>
          <a:xfrm rot="19875461">
            <a:off x="4716016" y="629651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own Arrow 9"/>
          <p:cNvSpPr/>
          <p:nvPr/>
        </p:nvSpPr>
        <p:spPr>
          <a:xfrm rot="1048830">
            <a:off x="7343703" y="644552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4401910" y="5769576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Vout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Subtitle 2"/>
          <p:cNvSpPr txBox="1">
            <a:spLocks/>
          </p:cNvSpPr>
          <p:nvPr/>
        </p:nvSpPr>
        <p:spPr>
          <a:xfrm>
            <a:off x="7204248" y="5794728"/>
            <a:ext cx="608112" cy="33488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GND</a:t>
            </a:r>
            <a:endParaRPr lang="en-US" sz="1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Down Arrow 12"/>
          <p:cNvSpPr/>
          <p:nvPr/>
        </p:nvSpPr>
        <p:spPr>
          <a:xfrm rot="12230431">
            <a:off x="4633959" y="5507630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Down Arrow 13"/>
          <p:cNvSpPr/>
          <p:nvPr/>
        </p:nvSpPr>
        <p:spPr>
          <a:xfrm rot="10222871">
            <a:off x="7216888" y="5505416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4860032" y="1404445"/>
            <a:ext cx="2736304" cy="1484811"/>
          </a:xfrm>
          <a:prstGeom prst="round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ubtitle 2"/>
          <p:cNvSpPr txBox="1">
            <a:spLocks/>
          </p:cNvSpPr>
          <p:nvPr/>
        </p:nvSpPr>
        <p:spPr>
          <a:xfrm>
            <a:off x="2627784" y="1737127"/>
            <a:ext cx="1630429" cy="14318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4x Transistor</a:t>
            </a:r>
          </a:p>
          <a:p>
            <a:pPr algn="l"/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on Bottom or Motor driver + Inverter on the top layer!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Down Arrow 16"/>
          <p:cNvSpPr/>
          <p:nvPr/>
        </p:nvSpPr>
        <p:spPr>
          <a:xfrm rot="16200000">
            <a:off x="4114197" y="1366524"/>
            <a:ext cx="288032" cy="956602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Down Arrow 17"/>
          <p:cNvSpPr/>
          <p:nvPr/>
        </p:nvSpPr>
        <p:spPr>
          <a:xfrm rot="10800000">
            <a:off x="5229037" y="5578820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Subtitle 2"/>
          <p:cNvSpPr txBox="1">
            <a:spLocks/>
          </p:cNvSpPr>
          <p:nvPr/>
        </p:nvSpPr>
        <p:spPr>
          <a:xfrm>
            <a:off x="4930374" y="5935533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    </a:t>
            </a:r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P4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0" name="Down Arrow 19"/>
          <p:cNvSpPr/>
          <p:nvPr/>
        </p:nvSpPr>
        <p:spPr>
          <a:xfrm rot="11127961">
            <a:off x="5704044" y="5589557"/>
            <a:ext cx="288032" cy="64807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Down Arrow 20"/>
          <p:cNvSpPr/>
          <p:nvPr/>
        </p:nvSpPr>
        <p:spPr>
          <a:xfrm rot="10800000">
            <a:off x="6228184" y="5625560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Down Arrow 21"/>
          <p:cNvSpPr/>
          <p:nvPr/>
        </p:nvSpPr>
        <p:spPr>
          <a:xfrm rot="10800000">
            <a:off x="6732240" y="5577309"/>
            <a:ext cx="288032" cy="768330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Subtitle 2"/>
          <p:cNvSpPr txBox="1">
            <a:spLocks/>
          </p:cNvSpPr>
          <p:nvPr/>
        </p:nvSpPr>
        <p:spPr>
          <a:xfrm>
            <a:off x="5194069" y="6287303"/>
            <a:ext cx="1204674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Direct connected to CHIP GPIO 7</a:t>
            </a:r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Subtitle 2"/>
          <p:cNvSpPr txBox="1">
            <a:spLocks/>
          </p:cNvSpPr>
          <p:nvPr/>
        </p:nvSpPr>
        <p:spPr>
          <a:xfrm>
            <a:off x="6052120" y="5938744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P6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5" name="Subtitle 2"/>
          <p:cNvSpPr txBox="1">
            <a:spLocks/>
          </p:cNvSpPr>
          <p:nvPr/>
        </p:nvSpPr>
        <p:spPr>
          <a:xfrm>
            <a:off x="6556176" y="6334472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  </a:t>
            </a:r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P7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4847694" y="3356992"/>
            <a:ext cx="372378" cy="1633292"/>
          </a:xfrm>
          <a:prstGeom prst="round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Down Arrow 26"/>
          <p:cNvSpPr/>
          <p:nvPr/>
        </p:nvSpPr>
        <p:spPr>
          <a:xfrm rot="16200000">
            <a:off x="4358595" y="4002447"/>
            <a:ext cx="272745" cy="566012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Subtitle 2"/>
          <p:cNvSpPr txBox="1">
            <a:spLocks/>
          </p:cNvSpPr>
          <p:nvPr/>
        </p:nvSpPr>
        <p:spPr>
          <a:xfrm>
            <a:off x="3059832" y="4164366"/>
            <a:ext cx="1944216" cy="1064833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UART header</a:t>
            </a:r>
          </a:p>
          <a:p>
            <a:pPr algn="l"/>
            <a:r>
              <a:rPr 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GND</a:t>
            </a:r>
          </a:p>
          <a:p>
            <a:pPr algn="l"/>
            <a:r>
              <a:rPr 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-</a:t>
            </a:r>
          </a:p>
          <a:p>
            <a:pPr algn="l"/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</a:t>
            </a:r>
            <a:endParaRPr lang="en-US" sz="11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l"/>
            <a:r>
              <a:rPr 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PC TX</a:t>
            </a:r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l"/>
            <a:r>
              <a:rPr 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PC RX</a:t>
            </a:r>
          </a:p>
          <a:p>
            <a:pPr algn="l"/>
            <a:r>
              <a:rPr 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Reset</a:t>
            </a:r>
          </a:p>
          <a:p>
            <a:pPr algn="l"/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5252449" y="3284984"/>
            <a:ext cx="799671" cy="590005"/>
          </a:xfrm>
          <a:prstGeom prst="round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Subtitle 2"/>
          <p:cNvSpPr txBox="1">
            <a:spLocks/>
          </p:cNvSpPr>
          <p:nvPr/>
        </p:nvSpPr>
        <p:spPr>
          <a:xfrm>
            <a:off x="3059832" y="3292372"/>
            <a:ext cx="1944216" cy="3810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ICSP header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1" name="Down Arrow 30"/>
          <p:cNvSpPr/>
          <p:nvPr/>
        </p:nvSpPr>
        <p:spPr>
          <a:xfrm rot="16852028">
            <a:off x="4537588" y="3047793"/>
            <a:ext cx="316453" cy="1221245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Subtitle 2"/>
          <p:cNvSpPr txBox="1">
            <a:spLocks/>
          </p:cNvSpPr>
          <p:nvPr/>
        </p:nvSpPr>
        <p:spPr>
          <a:xfrm>
            <a:off x="8244408" y="2317646"/>
            <a:ext cx="1080120" cy="10393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Accel header connected to</a:t>
            </a:r>
          </a:p>
          <a:p>
            <a:pPr algn="l"/>
            <a:r>
              <a:rPr 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CHIP I2C_2  </a:t>
            </a:r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7204248" y="2911003"/>
            <a:ext cx="327663" cy="1374450"/>
          </a:xfrm>
          <a:prstGeom prst="round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Down Arrow 33"/>
          <p:cNvSpPr/>
          <p:nvPr/>
        </p:nvSpPr>
        <p:spPr>
          <a:xfrm rot="3188199">
            <a:off x="7820525" y="2803854"/>
            <a:ext cx="316453" cy="928801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Down Arrow 34"/>
          <p:cNvSpPr/>
          <p:nvPr/>
        </p:nvSpPr>
        <p:spPr>
          <a:xfrm rot="6046434">
            <a:off x="7729761" y="4516644"/>
            <a:ext cx="288032" cy="768330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Subtitle 2"/>
          <p:cNvSpPr txBox="1">
            <a:spLocks/>
          </p:cNvSpPr>
          <p:nvPr/>
        </p:nvSpPr>
        <p:spPr>
          <a:xfrm>
            <a:off x="8264388" y="4844377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P10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7" name="Down Arrow 36"/>
          <p:cNvSpPr/>
          <p:nvPr/>
        </p:nvSpPr>
        <p:spPr>
          <a:xfrm rot="17185411">
            <a:off x="4498495" y="3118576"/>
            <a:ext cx="288032" cy="202055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Subtitle 2"/>
          <p:cNvSpPr txBox="1">
            <a:spLocks/>
          </p:cNvSpPr>
          <p:nvPr/>
        </p:nvSpPr>
        <p:spPr>
          <a:xfrm>
            <a:off x="3249853" y="3645024"/>
            <a:ext cx="1944216" cy="3810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P8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9" name="Down Arrow 38"/>
          <p:cNvSpPr/>
          <p:nvPr/>
        </p:nvSpPr>
        <p:spPr>
          <a:xfrm rot="5115140">
            <a:off x="7626598" y="3857997"/>
            <a:ext cx="272745" cy="1088048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Subtitle 2"/>
          <p:cNvSpPr txBox="1">
            <a:spLocks/>
          </p:cNvSpPr>
          <p:nvPr/>
        </p:nvSpPr>
        <p:spPr>
          <a:xfrm>
            <a:off x="8244408" y="4217744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P9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1" name="Down Arrow 40"/>
          <p:cNvSpPr/>
          <p:nvPr/>
        </p:nvSpPr>
        <p:spPr>
          <a:xfrm rot="2537973">
            <a:off x="7636025" y="1621043"/>
            <a:ext cx="272745" cy="1844520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Subtitle 2"/>
          <p:cNvSpPr txBox="1">
            <a:spLocks/>
          </p:cNvSpPr>
          <p:nvPr/>
        </p:nvSpPr>
        <p:spPr>
          <a:xfrm>
            <a:off x="8356376" y="1556792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P12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2152331"/>
              </p:ext>
            </p:extLst>
          </p:nvPr>
        </p:nvGraphicFramePr>
        <p:xfrm>
          <a:off x="395536" y="908720"/>
          <a:ext cx="2088232" cy="5815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1029"/>
                <a:gridCol w="261029"/>
                <a:gridCol w="261029"/>
                <a:gridCol w="261029"/>
                <a:gridCol w="261029"/>
                <a:gridCol w="261029"/>
                <a:gridCol w="261029"/>
                <a:gridCol w="261029"/>
              </a:tblGrid>
              <a:tr h="1219541">
                <a:tc>
                  <a:txBody>
                    <a:bodyPr/>
                    <a:lstStyle/>
                    <a:p>
                      <a:r>
                        <a:rPr lang="en-US" sz="105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Atmega</a:t>
                      </a:r>
                      <a:r>
                        <a:rPr lang="en-US" sz="1050" dirty="0" smtClean="0"/>
                        <a:t> pin</a:t>
                      </a:r>
                      <a:endParaRPr lang="en-US" sz="1050" dirty="0"/>
                    </a:p>
                  </a:txBody>
                  <a:tcPr vert="vert27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 smtClean="0"/>
                        <a:t>DIP</a:t>
                      </a:r>
                      <a:r>
                        <a:rPr lang="en-US" sz="1050" baseline="0" dirty="0" smtClean="0"/>
                        <a:t> pin</a:t>
                      </a:r>
                      <a:endParaRPr lang="en-US" sz="1050" dirty="0"/>
                    </a:p>
                  </a:txBody>
                  <a:tcPr vert="vert27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 smtClean="0"/>
                        <a:t>Arduino Pin</a:t>
                      </a:r>
                      <a:endParaRPr lang="en-US" sz="1050" dirty="0"/>
                    </a:p>
                  </a:txBody>
                  <a:tcPr vert="vert27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 smtClean="0"/>
                        <a:t>Digital IN/OUT</a:t>
                      </a:r>
                      <a:endParaRPr lang="en-US" sz="1050" dirty="0"/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sz="1050" dirty="0" smtClean="0"/>
                        <a:t>Analog IN</a:t>
                      </a:r>
                      <a:endParaRPr lang="en-US" sz="1050" dirty="0"/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sz="1050" dirty="0" smtClean="0"/>
                        <a:t>PWM out</a:t>
                      </a:r>
                      <a:endParaRPr lang="en-US" sz="1050" dirty="0"/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sz="1050" dirty="0" smtClean="0"/>
                        <a:t>WS2812 support</a:t>
                      </a:r>
                      <a:endParaRPr lang="en-US" sz="1050" dirty="0"/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sz="1050" dirty="0" smtClean="0"/>
                        <a:t>C.H.I.P. connection</a:t>
                      </a:r>
                      <a:endParaRPr lang="en-US" sz="1050" dirty="0"/>
                    </a:p>
                  </a:txBody>
                  <a:tcPr vert="vert270"/>
                </a:tc>
              </a:tr>
              <a:tr h="353543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PD7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P12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7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</a:tr>
              <a:tr h="353543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PB0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P11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8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</a:tr>
              <a:tr h="353543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PC3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P10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17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</a:tr>
              <a:tr h="353543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PD3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P9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3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</a:tr>
              <a:tr h="353543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PC2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P8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16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</a:tr>
              <a:tr h="353543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PB3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P7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11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</a:tr>
              <a:tr h="353543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PD2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P6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2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</a:tr>
              <a:tr h="353543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-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P5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-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</a:tr>
              <a:tr h="353543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PC1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P4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15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</a:tr>
              <a:tr h="353543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PD5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P3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5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*/X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*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</a:tr>
              <a:tr h="353543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PD6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P2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6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*/X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*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</a:tr>
              <a:tr h="353543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PB1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P1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9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*/X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*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</a:tr>
              <a:tr h="353543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PB2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P0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10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*/X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*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</a:tr>
            </a:tbl>
          </a:graphicData>
        </a:graphic>
      </p:graphicFrame>
      <p:sp>
        <p:nvSpPr>
          <p:cNvPr id="44" name="Subtitle 2"/>
          <p:cNvSpPr txBox="1">
            <a:spLocks/>
          </p:cNvSpPr>
          <p:nvPr/>
        </p:nvSpPr>
        <p:spPr>
          <a:xfrm>
            <a:off x="2647228" y="6431654"/>
            <a:ext cx="1944216" cy="381073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* Only without transistor</a:t>
            </a:r>
          </a:p>
          <a:p>
            <a:pPr algn="l"/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And a little solder bridge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5" name="Subtitle 2"/>
          <p:cNvSpPr txBox="1">
            <a:spLocks/>
          </p:cNvSpPr>
          <p:nvPr/>
        </p:nvSpPr>
        <p:spPr>
          <a:xfrm>
            <a:off x="8212360" y="1149896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P11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6" name="Down Arrow 45"/>
          <p:cNvSpPr/>
          <p:nvPr/>
        </p:nvSpPr>
        <p:spPr>
          <a:xfrm rot="2105364">
            <a:off x="7636026" y="1254462"/>
            <a:ext cx="272745" cy="1517968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0" y="4315408"/>
            <a:ext cx="179512" cy="254259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9004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504" y="115104"/>
            <a:ext cx="7990656" cy="792088"/>
          </a:xfrm>
        </p:spPr>
        <p:txBody>
          <a:bodyPr>
            <a:normAutofit fontScale="90000"/>
          </a:bodyPr>
          <a:lstStyle/>
          <a:p>
            <a:pPr algn="l"/>
            <a:r>
              <a:rPr lang="en-US" sz="4000" dirty="0" smtClean="0"/>
              <a:t>PreSalsa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700" dirty="0">
                <a:solidFill>
                  <a:schemeClr val="bg1">
                    <a:lumMod val="50000"/>
                  </a:schemeClr>
                </a:solidFill>
              </a:rPr>
              <a:t>J</a:t>
            </a:r>
            <a:r>
              <a:rPr lang="en-US" sz="2700" dirty="0" smtClean="0">
                <a:solidFill>
                  <a:schemeClr val="bg1">
                    <a:lumMod val="50000"/>
                  </a:schemeClr>
                </a:solidFill>
              </a:rPr>
              <a:t>umper Config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03500" y="322120"/>
            <a:ext cx="752128" cy="334888"/>
          </a:xfrm>
        </p:spPr>
        <p:txBody>
          <a:bodyPr>
            <a:noAutofit/>
          </a:bodyPr>
          <a:lstStyle/>
          <a:p>
            <a:pPr algn="l"/>
            <a:r>
              <a:rPr lang="en-US" sz="17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Vin</a:t>
            </a:r>
            <a:endParaRPr lang="en-US" sz="17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53" t="13961" r="31794" b="11059"/>
          <a:stretch/>
        </p:blipFill>
        <p:spPr bwMode="auto">
          <a:xfrm>
            <a:off x="4515468" y="827403"/>
            <a:ext cx="3888432" cy="4705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Subtitle 2"/>
          <p:cNvSpPr txBox="1">
            <a:spLocks/>
          </p:cNvSpPr>
          <p:nvPr/>
        </p:nvSpPr>
        <p:spPr>
          <a:xfrm>
            <a:off x="5523580" y="296968"/>
            <a:ext cx="1944216" cy="478904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Low side PWM, 6A, 30V</a:t>
            </a:r>
          </a:p>
          <a:p>
            <a:pPr algn="l"/>
            <a:r>
              <a:rPr lang="en-US" sz="1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Channel  T0,T1,T2,T3</a:t>
            </a:r>
            <a:endParaRPr lang="en-US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7467796" y="368976"/>
            <a:ext cx="608112" cy="33488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GND</a:t>
            </a:r>
            <a:endParaRPr lang="en-US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5523580" y="296968"/>
            <a:ext cx="1944216" cy="1052763"/>
          </a:xfrm>
          <a:prstGeom prst="round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Down Arrow 7"/>
          <p:cNvSpPr/>
          <p:nvPr/>
        </p:nvSpPr>
        <p:spPr>
          <a:xfrm rot="19875461">
            <a:off x="5019524" y="629651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own Arrow 9"/>
          <p:cNvSpPr/>
          <p:nvPr/>
        </p:nvSpPr>
        <p:spPr>
          <a:xfrm rot="1048830">
            <a:off x="7647211" y="644552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4705418" y="5769576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Vout</a:t>
            </a:r>
            <a:endParaRPr lang="en-US" sz="17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Subtitle 2"/>
          <p:cNvSpPr txBox="1">
            <a:spLocks/>
          </p:cNvSpPr>
          <p:nvPr/>
        </p:nvSpPr>
        <p:spPr>
          <a:xfrm>
            <a:off x="7507756" y="5794728"/>
            <a:ext cx="608112" cy="33488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GND</a:t>
            </a:r>
            <a:endParaRPr lang="en-US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Down Arrow 12"/>
          <p:cNvSpPr/>
          <p:nvPr/>
        </p:nvSpPr>
        <p:spPr>
          <a:xfrm rot="12230431">
            <a:off x="4937467" y="5507630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Down Arrow 13"/>
          <p:cNvSpPr/>
          <p:nvPr/>
        </p:nvSpPr>
        <p:spPr>
          <a:xfrm rot="10222871">
            <a:off x="7520396" y="5505416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Down Arrow 17"/>
          <p:cNvSpPr/>
          <p:nvPr/>
        </p:nvSpPr>
        <p:spPr>
          <a:xfrm rot="10800000">
            <a:off x="5532545" y="5578820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Subtitle 2"/>
          <p:cNvSpPr txBox="1">
            <a:spLocks/>
          </p:cNvSpPr>
          <p:nvPr/>
        </p:nvSpPr>
        <p:spPr>
          <a:xfrm>
            <a:off x="5233882" y="5935533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PC1</a:t>
            </a:r>
            <a:endParaRPr lang="en-US" sz="17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0" name="Down Arrow 19"/>
          <p:cNvSpPr/>
          <p:nvPr/>
        </p:nvSpPr>
        <p:spPr>
          <a:xfrm rot="11127961">
            <a:off x="6007552" y="5589557"/>
            <a:ext cx="288032" cy="64807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Down Arrow 20"/>
          <p:cNvSpPr/>
          <p:nvPr/>
        </p:nvSpPr>
        <p:spPr>
          <a:xfrm rot="10800000">
            <a:off x="6531692" y="5625560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Down Arrow 21"/>
          <p:cNvSpPr/>
          <p:nvPr/>
        </p:nvSpPr>
        <p:spPr>
          <a:xfrm rot="10800000">
            <a:off x="7035748" y="5577309"/>
            <a:ext cx="288032" cy="768330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Subtitle 2"/>
          <p:cNvSpPr txBox="1">
            <a:spLocks/>
          </p:cNvSpPr>
          <p:nvPr/>
        </p:nvSpPr>
        <p:spPr>
          <a:xfrm>
            <a:off x="5497577" y="6287303"/>
            <a:ext cx="1204674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Direct connected to CHIP GPIO 7</a:t>
            </a:r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Subtitle 2"/>
          <p:cNvSpPr txBox="1">
            <a:spLocks/>
          </p:cNvSpPr>
          <p:nvPr/>
        </p:nvSpPr>
        <p:spPr>
          <a:xfrm>
            <a:off x="6355628" y="5938744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PD2</a:t>
            </a:r>
            <a:endParaRPr lang="en-US" sz="17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5" name="Subtitle 2"/>
          <p:cNvSpPr txBox="1">
            <a:spLocks/>
          </p:cNvSpPr>
          <p:nvPr/>
        </p:nvSpPr>
        <p:spPr>
          <a:xfrm>
            <a:off x="6571652" y="6334472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PB3</a:t>
            </a:r>
            <a:endParaRPr lang="en-US" sz="17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5" name="Down Arrow 44"/>
          <p:cNvSpPr/>
          <p:nvPr/>
        </p:nvSpPr>
        <p:spPr>
          <a:xfrm rot="14785214">
            <a:off x="4226517" y="913661"/>
            <a:ext cx="288032" cy="62510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313908" y="1165065"/>
            <a:ext cx="480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SJ1</a:t>
            </a:r>
            <a:endParaRPr lang="en-US" dirty="0"/>
          </a:p>
        </p:txBody>
      </p:sp>
      <p:sp>
        <p:nvSpPr>
          <p:cNvPr id="46" name="Down Arrow 45"/>
          <p:cNvSpPr/>
          <p:nvPr/>
        </p:nvSpPr>
        <p:spPr>
          <a:xfrm rot="14785214">
            <a:off x="4642104" y="2867599"/>
            <a:ext cx="288032" cy="62510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3961859" y="3180150"/>
            <a:ext cx="480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SJ2</a:t>
            </a:r>
            <a:endParaRPr lang="en-US" dirty="0"/>
          </a:p>
        </p:txBody>
      </p:sp>
      <p:sp>
        <p:nvSpPr>
          <p:cNvPr id="48" name="Down Arrow 47"/>
          <p:cNvSpPr/>
          <p:nvPr/>
        </p:nvSpPr>
        <p:spPr>
          <a:xfrm rot="6488475">
            <a:off x="7964108" y="2558888"/>
            <a:ext cx="288032" cy="950173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/>
          <p:cNvSpPr txBox="1"/>
          <p:nvPr/>
        </p:nvSpPr>
        <p:spPr>
          <a:xfrm>
            <a:off x="8547916" y="3039161"/>
            <a:ext cx="480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SJ3</a:t>
            </a:r>
            <a:endParaRPr lang="en-US" dirty="0"/>
          </a:p>
        </p:txBody>
      </p:sp>
      <p:sp>
        <p:nvSpPr>
          <p:cNvPr id="50" name="Down Arrow 49"/>
          <p:cNvSpPr/>
          <p:nvPr/>
        </p:nvSpPr>
        <p:spPr>
          <a:xfrm rot="6488475">
            <a:off x="8116508" y="3022670"/>
            <a:ext cx="288032" cy="950173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/>
          <p:cNvSpPr txBox="1"/>
          <p:nvPr/>
        </p:nvSpPr>
        <p:spPr>
          <a:xfrm>
            <a:off x="8700316" y="3491716"/>
            <a:ext cx="480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SJ4</a:t>
            </a:r>
            <a:endParaRPr lang="en-US" dirty="0"/>
          </a:p>
        </p:txBody>
      </p:sp>
      <p:sp>
        <p:nvSpPr>
          <p:cNvPr id="52" name="Down Arrow 51"/>
          <p:cNvSpPr/>
          <p:nvPr/>
        </p:nvSpPr>
        <p:spPr>
          <a:xfrm rot="14785214">
            <a:off x="4603451" y="1203245"/>
            <a:ext cx="288032" cy="62510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/>
          <p:cNvSpPr txBox="1"/>
          <p:nvPr/>
        </p:nvSpPr>
        <p:spPr>
          <a:xfrm>
            <a:off x="4035272" y="1484784"/>
            <a:ext cx="480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SJ5</a:t>
            </a:r>
            <a:endParaRPr lang="en-US" dirty="0"/>
          </a:p>
        </p:txBody>
      </p:sp>
      <p:graphicFrame>
        <p:nvGraphicFramePr>
          <p:cNvPr id="43" name="Table 4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3267523"/>
              </p:ext>
            </p:extLst>
          </p:nvPr>
        </p:nvGraphicFramePr>
        <p:xfrm>
          <a:off x="323528" y="980728"/>
          <a:ext cx="2995689" cy="4333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6587"/>
                <a:gridCol w="2559102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SJ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Function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Vin to Charge in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000" baseline="0" dirty="0" smtClean="0"/>
                        <a:t>If your input voltage is 5V close this jumper. Your Vin will charge your Battery</a:t>
                      </a:r>
                      <a:endParaRPr lang="en-US" sz="1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Vout to Vcc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 smtClean="0"/>
                        <a:t>If your</a:t>
                      </a:r>
                      <a:r>
                        <a:rPr lang="en-US" sz="1000" baseline="0" dirty="0" smtClean="0"/>
                        <a:t> Vin is </a:t>
                      </a:r>
                      <a:r>
                        <a:rPr lang="en-US" sz="1000" b="1" baseline="0" dirty="0" smtClean="0"/>
                        <a:t>not</a:t>
                      </a:r>
                      <a:r>
                        <a:rPr lang="en-US" sz="1000" baseline="0" dirty="0" smtClean="0"/>
                        <a:t> 5V close it, to get CHIPs 5V on the output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 smtClean="0"/>
                        <a:t>If your</a:t>
                      </a:r>
                      <a:r>
                        <a:rPr lang="en-US" sz="1000" baseline="0" dirty="0" smtClean="0"/>
                        <a:t> Vin is 5V and you close SJ5, close this one to power the DIP from the VIN, in this case you must leave SJ3 and SJ4 </a:t>
                      </a:r>
                      <a:r>
                        <a:rPr lang="en-US" sz="1000" b="1" baseline="0" dirty="0" smtClean="0"/>
                        <a:t>open</a:t>
                      </a:r>
                      <a:r>
                        <a:rPr lang="en-US" sz="1000" baseline="0" dirty="0" smtClean="0"/>
                        <a:t>!</a:t>
                      </a:r>
                      <a:endParaRPr lang="en-US" sz="1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CHIP 5V to Vcc (bot)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 smtClean="0"/>
                        <a:t>If you won’t power</a:t>
                      </a:r>
                      <a:r>
                        <a:rPr lang="en-US" sz="1000" baseline="0" dirty="0" smtClean="0"/>
                        <a:t> the DIP via VIN, close this jumper to supply 5V power via the CHIP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000" baseline="0" dirty="0" smtClean="0"/>
                        <a:t>If you’ve destroyed your CHIP onboard 5V, close it to supply power to the USB </a:t>
                      </a:r>
                      <a:r>
                        <a:rPr lang="en-US" sz="1000" baseline="0" dirty="0" smtClean="0">
                          <a:sym typeface="Wingdings" panose="05000000000000000000" pitchFamily="2" charset="2"/>
                        </a:rPr>
                        <a:t></a:t>
                      </a:r>
                      <a:endParaRPr lang="en-US" sz="1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CHIP 3.3V to Vcc (bot)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 smtClean="0"/>
                        <a:t>If you</a:t>
                      </a:r>
                      <a:r>
                        <a:rPr lang="en-US" sz="1000" baseline="0" dirty="0" smtClean="0"/>
                        <a:t> want to work the DIP on the (limited) 3.3V of the CHIP</a:t>
                      </a:r>
                      <a:endParaRPr lang="en-US" sz="1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Vin to Vout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 smtClean="0"/>
                        <a:t>To</a:t>
                      </a:r>
                      <a:r>
                        <a:rPr lang="en-US" sz="1000" baseline="0" dirty="0" smtClean="0"/>
                        <a:t> forward your input to the output</a:t>
                      </a:r>
                      <a:endParaRPr lang="en-US" sz="10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4" name="TextBox 53"/>
          <p:cNvSpPr txBox="1"/>
          <p:nvPr/>
        </p:nvSpPr>
        <p:spPr>
          <a:xfrm>
            <a:off x="340422" y="5982379"/>
            <a:ext cx="4087562" cy="83099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200" b="1" dirty="0" smtClean="0"/>
              <a:t>Never combine</a:t>
            </a:r>
            <a:r>
              <a:rPr lang="en-US" sz="1200" dirty="0" smtClean="0"/>
              <a:t>: 	SJ3 and SJ4 		or</a:t>
            </a:r>
          </a:p>
          <a:p>
            <a:r>
              <a:rPr lang="en-US" sz="1200" dirty="0" smtClean="0"/>
              <a:t>SJ4 + SJ2 + SJ5 and supply power via Vin/Vout	or</a:t>
            </a:r>
          </a:p>
          <a:p>
            <a:r>
              <a:rPr lang="en-US" sz="1200" dirty="0" smtClean="0"/>
              <a:t>SJ3 + SJ2 + SJ5 and supply power via Vin/Vout	or</a:t>
            </a:r>
          </a:p>
          <a:p>
            <a:r>
              <a:rPr lang="en-US" sz="1200" dirty="0" smtClean="0"/>
              <a:t>SJ1 if your Vin is NOT ~5V	or SJ2</a:t>
            </a:r>
            <a:r>
              <a:rPr lang="en-US" sz="1200" dirty="0"/>
              <a:t> </a:t>
            </a:r>
            <a:r>
              <a:rPr lang="en-US" sz="1200" dirty="0" smtClean="0"/>
              <a:t>+ SJ5 if your </a:t>
            </a:r>
            <a:r>
              <a:rPr lang="en-US" sz="1200" b="1" dirty="0" smtClean="0"/>
              <a:t>Vin &gt; 5V</a:t>
            </a:r>
            <a:endParaRPr lang="en-US" sz="1200" b="1" dirty="0"/>
          </a:p>
        </p:txBody>
      </p:sp>
      <p:sp>
        <p:nvSpPr>
          <p:cNvPr id="56" name="TextBox 55"/>
          <p:cNvSpPr txBox="1"/>
          <p:nvPr/>
        </p:nvSpPr>
        <p:spPr>
          <a:xfrm>
            <a:off x="340422" y="5373216"/>
            <a:ext cx="4087562" cy="46166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200" b="1" dirty="0" smtClean="0"/>
              <a:t>Combine</a:t>
            </a:r>
            <a:r>
              <a:rPr lang="en-US" sz="1200" dirty="0" smtClean="0"/>
              <a:t>: 	SJ1 + SJ5 + SJ2 if your Vin is 5V	or</a:t>
            </a:r>
          </a:p>
          <a:p>
            <a:r>
              <a:rPr lang="en-US" sz="1200" dirty="0" smtClean="0"/>
              <a:t>SJ2 + SJ3 if you only draw a few mA to use the CHIPs 5V</a:t>
            </a:r>
          </a:p>
        </p:txBody>
      </p:sp>
      <p:sp>
        <p:nvSpPr>
          <p:cNvPr id="35" name="Rectangle 34"/>
          <p:cNvSpPr/>
          <p:nvPr/>
        </p:nvSpPr>
        <p:spPr>
          <a:xfrm>
            <a:off x="0" y="4315408"/>
            <a:ext cx="179512" cy="254259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1919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51520" y="44624"/>
            <a:ext cx="7990656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 smtClean="0"/>
              <a:t>Salsa DIP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dirty="0" smtClean="0">
                <a:solidFill>
                  <a:schemeClr val="bg1">
                    <a:lumMod val="50000"/>
                  </a:schemeClr>
                </a:solidFill>
              </a:rPr>
              <a:t>Photos</a:t>
            </a:r>
            <a:endParaRPr lang="en-US" sz="4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131840" y="3150260"/>
            <a:ext cx="446449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WAITING ON CHINA POST</a:t>
            </a:r>
          </a:p>
          <a:p>
            <a:r>
              <a:rPr lang="en-US" dirty="0" smtClean="0"/>
              <a:t>ORDERED 2016/02/10</a:t>
            </a:r>
          </a:p>
          <a:p>
            <a:endParaRPr lang="en-US" dirty="0"/>
          </a:p>
          <a:p>
            <a:r>
              <a:rPr lang="en-US" dirty="0" smtClean="0"/>
              <a:t>Configuration PWM dimmer</a:t>
            </a:r>
          </a:p>
          <a:p>
            <a:r>
              <a:rPr lang="en-US" dirty="0" smtClean="0"/>
              <a:t>Configuration Motor driver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4315408"/>
            <a:ext cx="179512" cy="254259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3951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762" t="14132" r="6557" b="10621"/>
          <a:stretch/>
        </p:blipFill>
        <p:spPr bwMode="auto">
          <a:xfrm>
            <a:off x="4060800" y="691200"/>
            <a:ext cx="4188713" cy="511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16200000">
            <a:off x="-1889873" y="1969993"/>
            <a:ext cx="4138770" cy="432047"/>
          </a:xfrm>
        </p:spPr>
        <p:txBody>
          <a:bodyPr>
            <a:normAutofit fontScale="90000"/>
          </a:bodyPr>
          <a:lstStyle/>
          <a:p>
            <a:pPr algn="l"/>
            <a:r>
              <a:rPr lang="en-US" sz="3000" b="1" dirty="0" smtClean="0"/>
              <a:t>Salsa DIP   </a:t>
            </a:r>
            <a:r>
              <a:rPr lang="en-US" sz="2200" dirty="0" smtClean="0">
                <a:solidFill>
                  <a:schemeClr val="bg1">
                    <a:lumMod val="50000"/>
                  </a:schemeClr>
                </a:solidFill>
              </a:rPr>
              <a:t>PinOut</a:t>
            </a:r>
            <a:endParaRPr lang="en-US" sz="4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99992" y="322120"/>
            <a:ext cx="752128" cy="334888"/>
          </a:xfrm>
        </p:spPr>
        <p:txBody>
          <a:bodyPr>
            <a:noAutofit/>
          </a:bodyPr>
          <a:lstStyle/>
          <a:p>
            <a:pPr algn="l"/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Vin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5220072" y="116632"/>
            <a:ext cx="1944216" cy="659240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Low side PWM, 6A, 30V</a:t>
            </a:r>
          </a:p>
          <a:p>
            <a:pPr algn="l"/>
            <a:r>
              <a:rPr lang="en-US" sz="1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Or Motor Driver, 600mA</a:t>
            </a:r>
          </a:p>
          <a:p>
            <a:pPr algn="l"/>
            <a:r>
              <a:rPr lang="en-US" sz="1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Channel  </a:t>
            </a:r>
            <a:r>
              <a:rPr lang="en-US" sz="1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P0,P1,P2,P3</a:t>
            </a:r>
            <a:endParaRPr lang="en-US" sz="1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7164288" y="368976"/>
            <a:ext cx="608112" cy="33488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GND</a:t>
            </a:r>
            <a:endParaRPr lang="en-US" sz="1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5220072" y="116632"/>
            <a:ext cx="1944216" cy="1233099"/>
          </a:xfrm>
          <a:prstGeom prst="round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Down Arrow 7"/>
          <p:cNvSpPr/>
          <p:nvPr/>
        </p:nvSpPr>
        <p:spPr>
          <a:xfrm rot="19875461">
            <a:off x="4716016" y="629651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own Arrow 9"/>
          <p:cNvSpPr/>
          <p:nvPr/>
        </p:nvSpPr>
        <p:spPr>
          <a:xfrm rot="1048830">
            <a:off x="7343703" y="644552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4401910" y="5769576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Vout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Subtitle 2"/>
          <p:cNvSpPr txBox="1">
            <a:spLocks/>
          </p:cNvSpPr>
          <p:nvPr/>
        </p:nvSpPr>
        <p:spPr>
          <a:xfrm>
            <a:off x="7204248" y="5794728"/>
            <a:ext cx="608112" cy="33488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GND</a:t>
            </a:r>
            <a:endParaRPr lang="en-US" sz="1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Down Arrow 12"/>
          <p:cNvSpPr/>
          <p:nvPr/>
        </p:nvSpPr>
        <p:spPr>
          <a:xfrm rot="12230431">
            <a:off x="4633959" y="5507630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Down Arrow 13"/>
          <p:cNvSpPr/>
          <p:nvPr/>
        </p:nvSpPr>
        <p:spPr>
          <a:xfrm rot="10222871">
            <a:off x="7216888" y="5505416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4860032" y="1404445"/>
            <a:ext cx="2736304" cy="1484811"/>
          </a:xfrm>
          <a:prstGeom prst="round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ubtitle 2"/>
          <p:cNvSpPr txBox="1">
            <a:spLocks/>
          </p:cNvSpPr>
          <p:nvPr/>
        </p:nvSpPr>
        <p:spPr>
          <a:xfrm>
            <a:off x="2555776" y="1412776"/>
            <a:ext cx="1630429" cy="14318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4x Transistor</a:t>
            </a:r>
          </a:p>
          <a:p>
            <a:pPr algn="l"/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on Bottom or Motor driver + Inverter on the top layer!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Down Arrow 16"/>
          <p:cNvSpPr/>
          <p:nvPr/>
        </p:nvSpPr>
        <p:spPr>
          <a:xfrm rot="16200000">
            <a:off x="4114197" y="1366524"/>
            <a:ext cx="288032" cy="956602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Down Arrow 17"/>
          <p:cNvSpPr/>
          <p:nvPr/>
        </p:nvSpPr>
        <p:spPr>
          <a:xfrm rot="10800000">
            <a:off x="5229037" y="5578820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Subtitle 2"/>
          <p:cNvSpPr txBox="1">
            <a:spLocks/>
          </p:cNvSpPr>
          <p:nvPr/>
        </p:nvSpPr>
        <p:spPr>
          <a:xfrm>
            <a:off x="4930374" y="5935533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    </a:t>
            </a:r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P4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0" name="Down Arrow 19"/>
          <p:cNvSpPr/>
          <p:nvPr/>
        </p:nvSpPr>
        <p:spPr>
          <a:xfrm rot="11127961">
            <a:off x="5704044" y="5589557"/>
            <a:ext cx="288032" cy="64807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Down Arrow 20"/>
          <p:cNvSpPr/>
          <p:nvPr/>
        </p:nvSpPr>
        <p:spPr>
          <a:xfrm rot="10800000">
            <a:off x="6228184" y="5625560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Down Arrow 21"/>
          <p:cNvSpPr/>
          <p:nvPr/>
        </p:nvSpPr>
        <p:spPr>
          <a:xfrm rot="10800000">
            <a:off x="6732240" y="5577309"/>
            <a:ext cx="288032" cy="768330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Subtitle 2"/>
          <p:cNvSpPr txBox="1">
            <a:spLocks/>
          </p:cNvSpPr>
          <p:nvPr/>
        </p:nvSpPr>
        <p:spPr>
          <a:xfrm>
            <a:off x="5194069" y="6287303"/>
            <a:ext cx="1204674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Direct connected to CHIP GPIO 7</a:t>
            </a:r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Subtitle 2"/>
          <p:cNvSpPr txBox="1">
            <a:spLocks/>
          </p:cNvSpPr>
          <p:nvPr/>
        </p:nvSpPr>
        <p:spPr>
          <a:xfrm>
            <a:off x="6052120" y="5938744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P6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5" name="Subtitle 2"/>
          <p:cNvSpPr txBox="1">
            <a:spLocks/>
          </p:cNvSpPr>
          <p:nvPr/>
        </p:nvSpPr>
        <p:spPr>
          <a:xfrm>
            <a:off x="6556176" y="6334472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  </a:t>
            </a:r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P7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4847694" y="3356992"/>
            <a:ext cx="372378" cy="1633292"/>
          </a:xfrm>
          <a:prstGeom prst="round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Down Arrow 26"/>
          <p:cNvSpPr/>
          <p:nvPr/>
        </p:nvSpPr>
        <p:spPr>
          <a:xfrm rot="16200000">
            <a:off x="4358595" y="4002447"/>
            <a:ext cx="272745" cy="566012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Subtitle 2"/>
          <p:cNvSpPr txBox="1">
            <a:spLocks/>
          </p:cNvSpPr>
          <p:nvPr/>
        </p:nvSpPr>
        <p:spPr>
          <a:xfrm>
            <a:off x="3059832" y="4164366"/>
            <a:ext cx="1944216" cy="1064833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UART header</a:t>
            </a:r>
          </a:p>
          <a:p>
            <a:pPr algn="l"/>
            <a:r>
              <a:rPr 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GND</a:t>
            </a:r>
          </a:p>
          <a:p>
            <a:pPr algn="l"/>
            <a:r>
              <a:rPr 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-</a:t>
            </a:r>
          </a:p>
          <a:p>
            <a:pPr algn="l"/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</a:t>
            </a:r>
            <a:endParaRPr lang="en-US" sz="11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l"/>
            <a:r>
              <a:rPr 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PC TX</a:t>
            </a:r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l"/>
            <a:r>
              <a:rPr 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PC RX</a:t>
            </a:r>
          </a:p>
          <a:p>
            <a:pPr algn="l"/>
            <a:r>
              <a:rPr 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Reset</a:t>
            </a:r>
          </a:p>
          <a:p>
            <a:pPr algn="l"/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5252449" y="3487067"/>
            <a:ext cx="799671" cy="590005"/>
          </a:xfrm>
          <a:prstGeom prst="round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Subtitle 2"/>
          <p:cNvSpPr txBox="1">
            <a:spLocks/>
          </p:cNvSpPr>
          <p:nvPr/>
        </p:nvSpPr>
        <p:spPr>
          <a:xfrm>
            <a:off x="3059832" y="3292372"/>
            <a:ext cx="1944216" cy="3810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ICSP header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1" name="Down Arrow 30"/>
          <p:cNvSpPr/>
          <p:nvPr/>
        </p:nvSpPr>
        <p:spPr>
          <a:xfrm rot="16852028">
            <a:off x="4537588" y="3047793"/>
            <a:ext cx="316453" cy="1221245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Subtitle 2"/>
          <p:cNvSpPr txBox="1">
            <a:spLocks/>
          </p:cNvSpPr>
          <p:nvPr/>
        </p:nvSpPr>
        <p:spPr>
          <a:xfrm>
            <a:off x="8100392" y="2317646"/>
            <a:ext cx="1080120" cy="10393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Accel header connected to</a:t>
            </a:r>
          </a:p>
          <a:p>
            <a:pPr algn="l"/>
            <a:r>
              <a:rPr 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CHIP I2C_2  </a:t>
            </a:r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7204248" y="2911003"/>
            <a:ext cx="327663" cy="1374450"/>
          </a:xfrm>
          <a:prstGeom prst="round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Down Arrow 33"/>
          <p:cNvSpPr/>
          <p:nvPr/>
        </p:nvSpPr>
        <p:spPr>
          <a:xfrm rot="3188199">
            <a:off x="7820525" y="2803854"/>
            <a:ext cx="316453" cy="928801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Down Arrow 34"/>
          <p:cNvSpPr/>
          <p:nvPr/>
        </p:nvSpPr>
        <p:spPr>
          <a:xfrm rot="6046434">
            <a:off x="7729761" y="4516644"/>
            <a:ext cx="288032" cy="768330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Subtitle 2"/>
          <p:cNvSpPr txBox="1">
            <a:spLocks/>
          </p:cNvSpPr>
          <p:nvPr/>
        </p:nvSpPr>
        <p:spPr>
          <a:xfrm>
            <a:off x="8264388" y="4844377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P10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7" name="Down Arrow 36"/>
          <p:cNvSpPr/>
          <p:nvPr/>
        </p:nvSpPr>
        <p:spPr>
          <a:xfrm rot="16476231">
            <a:off x="4159736" y="2262045"/>
            <a:ext cx="288032" cy="1771655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Subtitle 2"/>
          <p:cNvSpPr txBox="1">
            <a:spLocks/>
          </p:cNvSpPr>
          <p:nvPr/>
        </p:nvSpPr>
        <p:spPr>
          <a:xfrm>
            <a:off x="2903478" y="2912738"/>
            <a:ext cx="1944216" cy="3810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P8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9" name="Down Arrow 38"/>
          <p:cNvSpPr/>
          <p:nvPr/>
        </p:nvSpPr>
        <p:spPr>
          <a:xfrm rot="5115140">
            <a:off x="7626598" y="3857997"/>
            <a:ext cx="272745" cy="1088048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Subtitle 2"/>
          <p:cNvSpPr txBox="1">
            <a:spLocks/>
          </p:cNvSpPr>
          <p:nvPr/>
        </p:nvSpPr>
        <p:spPr>
          <a:xfrm>
            <a:off x="8244408" y="4217744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P9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1" name="Down Arrow 40"/>
          <p:cNvSpPr/>
          <p:nvPr/>
        </p:nvSpPr>
        <p:spPr>
          <a:xfrm rot="1914478">
            <a:off x="7737404" y="1579869"/>
            <a:ext cx="272745" cy="1844520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Subtitle 2"/>
          <p:cNvSpPr txBox="1">
            <a:spLocks/>
          </p:cNvSpPr>
          <p:nvPr/>
        </p:nvSpPr>
        <p:spPr>
          <a:xfrm>
            <a:off x="8284368" y="1412776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P12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4" name="Subtitle 2"/>
          <p:cNvSpPr txBox="1">
            <a:spLocks/>
          </p:cNvSpPr>
          <p:nvPr/>
        </p:nvSpPr>
        <p:spPr>
          <a:xfrm>
            <a:off x="2647228" y="6431654"/>
            <a:ext cx="1944216" cy="381073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* Only without transistor</a:t>
            </a:r>
          </a:p>
          <a:p>
            <a:pPr algn="l"/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And a little solder bridge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5" name="Subtitle 2"/>
          <p:cNvSpPr txBox="1">
            <a:spLocks/>
          </p:cNvSpPr>
          <p:nvPr/>
        </p:nvSpPr>
        <p:spPr>
          <a:xfrm>
            <a:off x="8387531" y="969193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P11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6" name="Down Arrow 45"/>
          <p:cNvSpPr/>
          <p:nvPr/>
        </p:nvSpPr>
        <p:spPr>
          <a:xfrm rot="2640977">
            <a:off x="7746528" y="1005577"/>
            <a:ext cx="272745" cy="1517968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Down Arrow 49"/>
          <p:cNvSpPr/>
          <p:nvPr/>
        </p:nvSpPr>
        <p:spPr>
          <a:xfrm rot="3188199">
            <a:off x="7847461" y="500174"/>
            <a:ext cx="316453" cy="558059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Subtitle 2"/>
          <p:cNvSpPr txBox="1">
            <a:spLocks/>
          </p:cNvSpPr>
          <p:nvPr/>
        </p:nvSpPr>
        <p:spPr>
          <a:xfrm>
            <a:off x="8120372" y="334077"/>
            <a:ext cx="1080120" cy="3991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Micro USB</a:t>
            </a:r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2" name="Down Arrow 51"/>
          <p:cNvSpPr/>
          <p:nvPr/>
        </p:nvSpPr>
        <p:spPr>
          <a:xfrm rot="14423438">
            <a:off x="4358595" y="3837608"/>
            <a:ext cx="272745" cy="2195174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Subtitle 2"/>
          <p:cNvSpPr txBox="1">
            <a:spLocks/>
          </p:cNvSpPr>
          <p:nvPr/>
        </p:nvSpPr>
        <p:spPr>
          <a:xfrm>
            <a:off x="2555776" y="5499324"/>
            <a:ext cx="1944216" cy="3810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Ws2812 or LED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0" y="4315408"/>
            <a:ext cx="179512" cy="254259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5" name="Table 5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3598941"/>
              </p:ext>
            </p:extLst>
          </p:nvPr>
        </p:nvGraphicFramePr>
        <p:xfrm>
          <a:off x="395536" y="91678"/>
          <a:ext cx="2088234" cy="667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026"/>
                <a:gridCol w="232026"/>
                <a:gridCol w="232026"/>
                <a:gridCol w="232026"/>
                <a:gridCol w="232026"/>
                <a:gridCol w="232026"/>
                <a:gridCol w="232026"/>
                <a:gridCol w="232026"/>
                <a:gridCol w="232026"/>
              </a:tblGrid>
              <a:tr h="889050">
                <a:tc>
                  <a:txBody>
                    <a:bodyPr/>
                    <a:lstStyle/>
                    <a:p>
                      <a:r>
                        <a:rPr lang="en-US" sz="9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Atmega</a:t>
                      </a:r>
                      <a:r>
                        <a:rPr lang="en-US" sz="900" dirty="0" smtClean="0"/>
                        <a:t> pin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DIP</a:t>
                      </a:r>
                      <a:r>
                        <a:rPr lang="en-US" sz="900" baseline="0" dirty="0" smtClean="0"/>
                        <a:t> pin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Arduino Pin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Digital IN/OUT</a:t>
                      </a:r>
                      <a:endParaRPr lang="en-US" sz="900" dirty="0"/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Analog IN</a:t>
                      </a:r>
                      <a:endParaRPr lang="en-US" sz="900" dirty="0"/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PWM out</a:t>
                      </a:r>
                      <a:endParaRPr lang="en-US" sz="900" dirty="0"/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WS2812 support</a:t>
                      </a:r>
                      <a:endParaRPr lang="en-US" sz="900" dirty="0"/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C.H.I.P. pin</a:t>
                      </a:r>
                      <a:endParaRPr lang="en-US" sz="900" dirty="0"/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Motor Pins</a:t>
                      </a:r>
                      <a:endParaRPr lang="en-US" sz="900" dirty="0"/>
                    </a:p>
                  </a:txBody>
                  <a:tcPr vert="vert270"/>
                </a:tc>
              </a:tr>
              <a:tr h="340070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PC0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P16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14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 smtClean="0"/>
                        <a:t>X</a:t>
                      </a:r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</a:tr>
              <a:tr h="340070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PD4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P15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4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 smtClean="0"/>
                        <a:t>X</a:t>
                      </a:r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</a:tr>
              <a:tr h="34007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9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PB5</a:t>
                      </a:r>
                      <a:endParaRPr lang="en-US" sz="9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P14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13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 smtClean="0"/>
                        <a:t>X</a:t>
                      </a:r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DL</a:t>
                      </a:r>
                      <a:endParaRPr lang="en-US" sz="900" dirty="0"/>
                    </a:p>
                  </a:txBody>
                  <a:tcPr vert="vert270" anchor="ctr"/>
                </a:tc>
              </a:tr>
              <a:tr h="340070">
                <a:tc>
                  <a:txBody>
                    <a:bodyPr/>
                    <a:lstStyle/>
                    <a:p>
                      <a:r>
                        <a:rPr lang="en-US" sz="9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PB4</a:t>
                      </a:r>
                      <a:endParaRPr lang="en-US" sz="9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P13</a:t>
                      </a:r>
                      <a:endParaRPr lang="en-US" sz="9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12</a:t>
                      </a:r>
                      <a:endParaRPr lang="en-US" sz="9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DR</a:t>
                      </a:r>
                      <a:endParaRPr lang="en-US" sz="900" dirty="0"/>
                    </a:p>
                  </a:txBody>
                  <a:tcPr vert="vert270" anchor="ctr"/>
                </a:tc>
              </a:tr>
              <a:tr h="340070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PD7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P12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7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 smtClean="0"/>
                        <a:t>-</a:t>
                      </a:r>
                    </a:p>
                  </a:txBody>
                  <a:tcPr vert="vert270" anchor="ctr"/>
                </a:tc>
              </a:tr>
              <a:tr h="340070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PB0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P11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8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 smtClean="0"/>
                        <a:t>-</a:t>
                      </a:r>
                    </a:p>
                  </a:txBody>
                  <a:tcPr vert="vert270" anchor="ctr"/>
                </a:tc>
              </a:tr>
              <a:tr h="340070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PC3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P10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17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smtClean="0"/>
                        <a:t>-</a:t>
                      </a:r>
                      <a:endParaRPr lang="en-US" sz="900" dirty="0" smtClean="0"/>
                    </a:p>
                  </a:txBody>
                  <a:tcPr vert="vert270" anchor="ctr"/>
                </a:tc>
              </a:tr>
              <a:tr h="340070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PD3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P9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3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 smtClean="0"/>
                        <a:t>ER</a:t>
                      </a:r>
                    </a:p>
                  </a:txBody>
                  <a:tcPr vert="vert270" anchor="ctr"/>
                </a:tc>
              </a:tr>
              <a:tr h="340070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PC2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P8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16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 smtClean="0"/>
                        <a:t>-</a:t>
                      </a:r>
                    </a:p>
                  </a:txBody>
                  <a:tcPr vert="vert270" anchor="ctr"/>
                </a:tc>
              </a:tr>
              <a:tr h="340070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PB3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P7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11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smtClean="0"/>
                        <a:t>-</a:t>
                      </a:r>
                      <a:endParaRPr lang="en-US" sz="900" dirty="0" smtClean="0"/>
                    </a:p>
                  </a:txBody>
                  <a:tcPr vert="vert270" anchor="ctr"/>
                </a:tc>
              </a:tr>
              <a:tr h="340070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PD2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P6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2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smtClean="0"/>
                        <a:t>-</a:t>
                      </a:r>
                      <a:endParaRPr lang="en-US" sz="900" dirty="0" smtClean="0"/>
                    </a:p>
                  </a:txBody>
                  <a:tcPr vert="vert270" anchor="ctr"/>
                </a:tc>
              </a:tr>
              <a:tr h="340070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P5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smtClean="0"/>
                        <a:t>-</a:t>
                      </a:r>
                      <a:endParaRPr lang="en-US" sz="900" dirty="0" smtClean="0"/>
                    </a:p>
                  </a:txBody>
                  <a:tcPr vert="vert270" anchor="ctr"/>
                </a:tc>
              </a:tr>
              <a:tr h="340070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PC1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P4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15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 smtClean="0"/>
                        <a:t>-</a:t>
                      </a:r>
                    </a:p>
                  </a:txBody>
                  <a:tcPr vert="vert270" anchor="ctr"/>
                </a:tc>
              </a:tr>
              <a:tr h="340070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PD5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P3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5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*/X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*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</a:tr>
              <a:tr h="340070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PD6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P2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6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*/X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*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</a:tr>
              <a:tr h="340070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PB1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P1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9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*/X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*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</a:tr>
              <a:tr h="340070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PB2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P0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10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*/X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*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EL</a:t>
                      </a:r>
                      <a:endParaRPr lang="en-US" sz="900" dirty="0"/>
                    </a:p>
                  </a:txBody>
                  <a:tcPr vert="vert27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401167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51520" y="44624"/>
            <a:ext cx="7990656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 smtClean="0"/>
              <a:t>Motor DIP v1.1</a:t>
            </a:r>
            <a:br>
              <a:rPr lang="en-US" sz="3600" dirty="0" smtClean="0"/>
            </a:br>
            <a:r>
              <a:rPr lang="en-US" sz="2200" dirty="0" smtClean="0">
                <a:solidFill>
                  <a:schemeClr val="bg1">
                    <a:lumMod val="50000"/>
                  </a:schemeClr>
                </a:solidFill>
              </a:rPr>
              <a:t>Photos</a:t>
            </a:r>
            <a:endParaRPr lang="en-US" sz="40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122" name="Picture 2" descr="https://standard-discourseorg.netdna-ssl.com/uploads/nextthing/optimized/2X/e/e9f500d67d97218e1e3a07af4d4198bc84480234_1_560x5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103" y="1435034"/>
            <a:ext cx="3882319" cy="3466356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s://standard-discourseorg.netdna-ssl.com/uploads/nextthing/optimized/2X/3/39d6bfc891ea42c2e7173b7f3a32909af0c8ebf3_1_690x388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232"/>
          <a:stretch/>
        </p:blipFill>
        <p:spPr bwMode="auto">
          <a:xfrm>
            <a:off x="4788023" y="2564904"/>
            <a:ext cx="3862371" cy="3695701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0" y="4315408"/>
            <a:ext cx="179512" cy="254259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9322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6239" y="752371"/>
            <a:ext cx="3968510" cy="4824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1520" y="44624"/>
            <a:ext cx="7990656" cy="792088"/>
          </a:xfrm>
        </p:spPr>
        <p:txBody>
          <a:bodyPr>
            <a:normAutofit fontScale="90000"/>
          </a:bodyPr>
          <a:lstStyle/>
          <a:p>
            <a:pPr algn="l"/>
            <a:r>
              <a:rPr lang="en-US" sz="3600" dirty="0" smtClean="0"/>
              <a:t>Motor DIP v1.1</a:t>
            </a:r>
            <a:br>
              <a:rPr lang="en-US" sz="3600" dirty="0" smtClean="0"/>
            </a:br>
            <a:r>
              <a:rPr lang="en-US" sz="2200" dirty="0" smtClean="0">
                <a:solidFill>
                  <a:schemeClr val="bg1">
                    <a:lumMod val="50000"/>
                  </a:schemeClr>
                </a:solidFill>
              </a:rPr>
              <a:t>Pin Out</a:t>
            </a:r>
            <a:endParaRPr lang="en-US" sz="4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99992" y="322120"/>
            <a:ext cx="752128" cy="334888"/>
          </a:xfrm>
        </p:spPr>
        <p:txBody>
          <a:bodyPr>
            <a:noAutofit/>
          </a:bodyPr>
          <a:lstStyle/>
          <a:p>
            <a:pPr algn="l"/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Vin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7164288" y="368976"/>
            <a:ext cx="608112" cy="33488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GND</a:t>
            </a:r>
            <a:endParaRPr lang="en-US" sz="1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Down Arrow 7"/>
          <p:cNvSpPr/>
          <p:nvPr/>
        </p:nvSpPr>
        <p:spPr>
          <a:xfrm rot="19875461">
            <a:off x="4716016" y="629651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own Arrow 9"/>
          <p:cNvSpPr/>
          <p:nvPr/>
        </p:nvSpPr>
        <p:spPr>
          <a:xfrm rot="1048830">
            <a:off x="7343703" y="644552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4401910" y="5769576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VHin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Subtitle 2"/>
          <p:cNvSpPr txBox="1">
            <a:spLocks/>
          </p:cNvSpPr>
          <p:nvPr/>
        </p:nvSpPr>
        <p:spPr>
          <a:xfrm>
            <a:off x="7204248" y="5794728"/>
            <a:ext cx="608112" cy="33488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GND</a:t>
            </a:r>
            <a:endParaRPr lang="en-US" sz="1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Down Arrow 12"/>
          <p:cNvSpPr/>
          <p:nvPr/>
        </p:nvSpPr>
        <p:spPr>
          <a:xfrm rot="12230431">
            <a:off x="4633959" y="5507630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Down Arrow 13"/>
          <p:cNvSpPr/>
          <p:nvPr/>
        </p:nvSpPr>
        <p:spPr>
          <a:xfrm rot="10222871">
            <a:off x="7216888" y="5505416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ubtitle 2"/>
          <p:cNvSpPr txBox="1">
            <a:spLocks/>
          </p:cNvSpPr>
          <p:nvPr/>
        </p:nvSpPr>
        <p:spPr>
          <a:xfrm>
            <a:off x="8270163" y="4862901"/>
            <a:ext cx="1630429" cy="14318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Motor </a:t>
            </a:r>
          </a:p>
          <a:p>
            <a:pPr algn="l"/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Driver IC</a:t>
            </a:r>
          </a:p>
          <a:p>
            <a:pPr algn="l"/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L293DD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Down Arrow 16"/>
          <p:cNvSpPr/>
          <p:nvPr/>
        </p:nvSpPr>
        <p:spPr>
          <a:xfrm rot="6552634">
            <a:off x="7427769" y="3917408"/>
            <a:ext cx="288032" cy="1525232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Down Arrow 17"/>
          <p:cNvSpPr/>
          <p:nvPr/>
        </p:nvSpPr>
        <p:spPr>
          <a:xfrm rot="10800000">
            <a:off x="5229037" y="5578820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Subtitle 2"/>
          <p:cNvSpPr txBox="1">
            <a:spLocks/>
          </p:cNvSpPr>
          <p:nvPr/>
        </p:nvSpPr>
        <p:spPr>
          <a:xfrm>
            <a:off x="4930374" y="5935533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    </a:t>
            </a:r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P4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0" name="Down Arrow 19"/>
          <p:cNvSpPr/>
          <p:nvPr/>
        </p:nvSpPr>
        <p:spPr>
          <a:xfrm rot="11127961">
            <a:off x="5704044" y="5589557"/>
            <a:ext cx="288032" cy="64807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Down Arrow 20"/>
          <p:cNvSpPr/>
          <p:nvPr/>
        </p:nvSpPr>
        <p:spPr>
          <a:xfrm rot="10800000">
            <a:off x="6228184" y="5625560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Down Arrow 21"/>
          <p:cNvSpPr/>
          <p:nvPr/>
        </p:nvSpPr>
        <p:spPr>
          <a:xfrm rot="10800000">
            <a:off x="6732240" y="5577309"/>
            <a:ext cx="288032" cy="768330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Subtitle 2"/>
          <p:cNvSpPr txBox="1">
            <a:spLocks/>
          </p:cNvSpPr>
          <p:nvPr/>
        </p:nvSpPr>
        <p:spPr>
          <a:xfrm>
            <a:off x="5580112" y="6237312"/>
            <a:ext cx="1204674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P5</a:t>
            </a:r>
          </a:p>
        </p:txBody>
      </p:sp>
      <p:sp>
        <p:nvSpPr>
          <p:cNvPr id="24" name="Subtitle 2"/>
          <p:cNvSpPr txBox="1">
            <a:spLocks/>
          </p:cNvSpPr>
          <p:nvPr/>
        </p:nvSpPr>
        <p:spPr>
          <a:xfrm>
            <a:off x="6052120" y="5938744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P6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5" name="Subtitle 2"/>
          <p:cNvSpPr txBox="1">
            <a:spLocks/>
          </p:cNvSpPr>
          <p:nvPr/>
        </p:nvSpPr>
        <p:spPr>
          <a:xfrm>
            <a:off x="6556176" y="6334472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  </a:t>
            </a:r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P7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7" name="Down Arrow 26"/>
          <p:cNvSpPr/>
          <p:nvPr/>
        </p:nvSpPr>
        <p:spPr>
          <a:xfrm rot="15038378">
            <a:off x="4167162" y="3222003"/>
            <a:ext cx="272745" cy="942078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Subtitle 2"/>
          <p:cNvSpPr txBox="1">
            <a:spLocks/>
          </p:cNvSpPr>
          <p:nvPr/>
        </p:nvSpPr>
        <p:spPr>
          <a:xfrm>
            <a:off x="3059832" y="3876335"/>
            <a:ext cx="1944216" cy="10648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Status LED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4829201" y="3031246"/>
            <a:ext cx="543852" cy="848265"/>
          </a:xfrm>
          <a:prstGeom prst="round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Subtitle 2"/>
          <p:cNvSpPr txBox="1">
            <a:spLocks/>
          </p:cNvSpPr>
          <p:nvPr/>
        </p:nvSpPr>
        <p:spPr>
          <a:xfrm>
            <a:off x="8339324" y="1436560"/>
            <a:ext cx="1944216" cy="3810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Inverter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1" name="Down Arrow 30"/>
          <p:cNvSpPr/>
          <p:nvPr/>
        </p:nvSpPr>
        <p:spPr>
          <a:xfrm rot="3716451">
            <a:off x="7567819" y="1443330"/>
            <a:ext cx="316453" cy="1221245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Subtitle 2"/>
          <p:cNvSpPr txBox="1">
            <a:spLocks/>
          </p:cNvSpPr>
          <p:nvPr/>
        </p:nvSpPr>
        <p:spPr>
          <a:xfrm>
            <a:off x="11104846" y="3026688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P9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3" name="Down Arrow 52"/>
          <p:cNvSpPr/>
          <p:nvPr/>
        </p:nvSpPr>
        <p:spPr>
          <a:xfrm rot="21351608">
            <a:off x="5285627" y="744704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Down Arrow 53"/>
          <p:cNvSpPr/>
          <p:nvPr/>
        </p:nvSpPr>
        <p:spPr>
          <a:xfrm rot="79569">
            <a:off x="5803866" y="376327"/>
            <a:ext cx="288032" cy="64807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Down Arrow 54"/>
          <p:cNvSpPr/>
          <p:nvPr/>
        </p:nvSpPr>
        <p:spPr>
          <a:xfrm rot="21351608">
            <a:off x="6284168" y="753568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Down Arrow 55"/>
          <p:cNvSpPr/>
          <p:nvPr/>
        </p:nvSpPr>
        <p:spPr>
          <a:xfrm rot="21351608">
            <a:off x="6698555" y="273896"/>
            <a:ext cx="288032" cy="768330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Subtitle 2"/>
          <p:cNvSpPr txBox="1">
            <a:spLocks/>
          </p:cNvSpPr>
          <p:nvPr/>
        </p:nvSpPr>
        <p:spPr>
          <a:xfrm>
            <a:off x="5188024" y="357808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P0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0" name="Subtitle 2"/>
          <p:cNvSpPr txBox="1">
            <a:spLocks/>
          </p:cNvSpPr>
          <p:nvPr/>
        </p:nvSpPr>
        <p:spPr>
          <a:xfrm>
            <a:off x="5724128" y="44624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P1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1" name="Subtitle 2"/>
          <p:cNvSpPr txBox="1">
            <a:spLocks/>
          </p:cNvSpPr>
          <p:nvPr/>
        </p:nvSpPr>
        <p:spPr>
          <a:xfrm>
            <a:off x="6180112" y="404664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P2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2" name="Subtitle 2"/>
          <p:cNvSpPr txBox="1">
            <a:spLocks/>
          </p:cNvSpPr>
          <p:nvPr/>
        </p:nvSpPr>
        <p:spPr>
          <a:xfrm>
            <a:off x="6588224" y="-74240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P3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3" name="Down Arrow 62"/>
          <p:cNvSpPr/>
          <p:nvPr/>
        </p:nvSpPr>
        <p:spPr>
          <a:xfrm rot="15038378">
            <a:off x="4190443" y="1817854"/>
            <a:ext cx="272745" cy="942078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Subtitle 2"/>
          <p:cNvSpPr txBox="1">
            <a:spLocks/>
          </p:cNvSpPr>
          <p:nvPr/>
        </p:nvSpPr>
        <p:spPr>
          <a:xfrm>
            <a:off x="3059832" y="1916832"/>
            <a:ext cx="1944216" cy="1444744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Accel </a:t>
            </a:r>
          </a:p>
          <a:p>
            <a:pPr algn="l"/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Header for</a:t>
            </a:r>
            <a:b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endParaRPr lang="en-US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l"/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Sparkfun:</a:t>
            </a:r>
          </a:p>
          <a:p>
            <a:pPr algn="l"/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MMA8452Q</a:t>
            </a:r>
            <a:b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/>
            </a:r>
            <a:b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Connected to </a:t>
            </a:r>
            <a:b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CHIP I2C bus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5" name="Rounded Rectangle 64"/>
          <p:cNvSpPr/>
          <p:nvPr/>
        </p:nvSpPr>
        <p:spPr>
          <a:xfrm>
            <a:off x="4852482" y="1627097"/>
            <a:ext cx="335542" cy="1399591"/>
          </a:xfrm>
          <a:prstGeom prst="round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3" name="Table 4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1182382"/>
              </p:ext>
            </p:extLst>
          </p:nvPr>
        </p:nvGraphicFramePr>
        <p:xfrm>
          <a:off x="276199" y="1042759"/>
          <a:ext cx="2711625" cy="571755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67409"/>
                <a:gridCol w="1944216"/>
              </a:tblGrid>
              <a:tr h="416307">
                <a:tc>
                  <a:txBody>
                    <a:bodyPr/>
                    <a:lstStyle/>
                    <a:p>
                      <a:r>
                        <a:rPr lang="en-US" dirty="0" smtClean="0"/>
                        <a:t>#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Function</a:t>
                      </a:r>
                      <a:endParaRPr lang="en-US" dirty="0"/>
                    </a:p>
                  </a:txBody>
                  <a:tcPr/>
                </a:tc>
              </a:tr>
              <a:tr h="416307">
                <a:tc>
                  <a:txBody>
                    <a:bodyPr/>
                    <a:lstStyle/>
                    <a:p>
                      <a:r>
                        <a:rPr lang="en-US" sz="1200" b="1" dirty="0" smtClean="0"/>
                        <a:t>Vin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Logic voltage,</a:t>
                      </a:r>
                      <a:r>
                        <a:rPr lang="en-US" sz="1200" baseline="0" dirty="0" smtClean="0"/>
                        <a:t> 5V</a:t>
                      </a:r>
                      <a:endParaRPr lang="en-US" sz="1200" dirty="0"/>
                    </a:p>
                  </a:txBody>
                  <a:tcPr/>
                </a:tc>
              </a:tr>
              <a:tr h="416307">
                <a:tc>
                  <a:txBody>
                    <a:bodyPr/>
                    <a:lstStyle/>
                    <a:p>
                      <a:r>
                        <a:rPr lang="en-US" sz="1200" b="1" dirty="0" smtClean="0"/>
                        <a:t>P0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Channel </a:t>
                      </a:r>
                      <a:r>
                        <a:rPr lang="en-US" sz="1200" b="1" dirty="0" smtClean="0"/>
                        <a:t>1 direction</a:t>
                      </a:r>
                      <a:endParaRPr lang="en-US" sz="1200" b="1" dirty="0"/>
                    </a:p>
                  </a:txBody>
                  <a:tcPr/>
                </a:tc>
              </a:tr>
              <a:tr h="416307">
                <a:tc>
                  <a:txBody>
                    <a:bodyPr/>
                    <a:lstStyle/>
                    <a:p>
                      <a:r>
                        <a:rPr lang="en-US" sz="1200" b="1" dirty="0" smtClean="0"/>
                        <a:t>P1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Channel </a:t>
                      </a:r>
                      <a:r>
                        <a:rPr lang="en-US" sz="1200" b="1" dirty="0" smtClean="0"/>
                        <a:t>1 enable</a:t>
                      </a:r>
                    </a:p>
                  </a:txBody>
                  <a:tcPr/>
                </a:tc>
              </a:tr>
              <a:tr h="416307">
                <a:tc>
                  <a:txBody>
                    <a:bodyPr/>
                    <a:lstStyle/>
                    <a:p>
                      <a:r>
                        <a:rPr lang="en-US" sz="1200" b="1" dirty="0" smtClean="0"/>
                        <a:t>P2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Channel </a:t>
                      </a:r>
                      <a:r>
                        <a:rPr lang="en-US" sz="1200" b="1" dirty="0" smtClean="0"/>
                        <a:t>3 direction</a:t>
                      </a:r>
                    </a:p>
                  </a:txBody>
                  <a:tcPr/>
                </a:tc>
              </a:tr>
              <a:tr h="416307">
                <a:tc>
                  <a:txBody>
                    <a:bodyPr/>
                    <a:lstStyle/>
                    <a:p>
                      <a:r>
                        <a:rPr lang="en-US" sz="1200" b="1" dirty="0" smtClean="0"/>
                        <a:t>P3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Channel </a:t>
                      </a:r>
                      <a:r>
                        <a:rPr lang="en-US" sz="1200" b="1" dirty="0" smtClean="0"/>
                        <a:t>3 enable</a:t>
                      </a:r>
                    </a:p>
                  </a:txBody>
                  <a:tcPr/>
                </a:tc>
              </a:tr>
              <a:tr h="416307">
                <a:tc>
                  <a:txBody>
                    <a:bodyPr/>
                    <a:lstStyle/>
                    <a:p>
                      <a:r>
                        <a:rPr lang="en-US" sz="1200" b="1" dirty="0" smtClean="0"/>
                        <a:t>GND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Ground</a:t>
                      </a:r>
                      <a:r>
                        <a:rPr lang="en-US" sz="1200" baseline="0" dirty="0" smtClean="0"/>
                        <a:t> for logic voltage</a:t>
                      </a:r>
                      <a:endParaRPr lang="en-US" sz="1200" dirty="0"/>
                    </a:p>
                  </a:txBody>
                  <a:tcPr/>
                </a:tc>
              </a:tr>
              <a:tr h="416307">
                <a:tc>
                  <a:txBody>
                    <a:bodyPr/>
                    <a:lstStyle/>
                    <a:p>
                      <a:r>
                        <a:rPr lang="en-US" sz="1200" b="1" dirty="0" smtClean="0"/>
                        <a:t>VHin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“High” voltage for Motor</a:t>
                      </a:r>
                      <a:r>
                        <a:rPr lang="en-US" sz="1200" baseline="0" dirty="0" smtClean="0"/>
                        <a:t> </a:t>
                      </a:r>
                      <a:br>
                        <a:rPr lang="en-US" sz="1200" baseline="0" dirty="0" smtClean="0"/>
                      </a:br>
                      <a:r>
                        <a:rPr lang="en-US" sz="1200" baseline="0" dirty="0" smtClean="0"/>
                        <a:t>(5-36 Volt), can be connected to Vin</a:t>
                      </a:r>
                      <a:endParaRPr lang="en-US" sz="1200" dirty="0"/>
                    </a:p>
                  </a:txBody>
                  <a:tcPr/>
                </a:tc>
              </a:tr>
              <a:tr h="416307">
                <a:tc>
                  <a:txBody>
                    <a:bodyPr/>
                    <a:lstStyle/>
                    <a:p>
                      <a:r>
                        <a:rPr lang="en-US" sz="1200" b="1" dirty="0" smtClean="0"/>
                        <a:t>P4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Channel </a:t>
                      </a:r>
                      <a:r>
                        <a:rPr lang="en-US" sz="1200" b="1" dirty="0" smtClean="0"/>
                        <a:t>1 output</a:t>
                      </a:r>
                      <a:endParaRPr lang="en-US" sz="1200" b="1" dirty="0"/>
                    </a:p>
                  </a:txBody>
                  <a:tcPr/>
                </a:tc>
              </a:tr>
              <a:tr h="416307">
                <a:tc>
                  <a:txBody>
                    <a:bodyPr/>
                    <a:lstStyle/>
                    <a:p>
                      <a:r>
                        <a:rPr lang="en-US" sz="1200" b="1" dirty="0" smtClean="0"/>
                        <a:t>P5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Channel </a:t>
                      </a:r>
                      <a:r>
                        <a:rPr lang="en-US" sz="1200" b="1" dirty="0" smtClean="0"/>
                        <a:t>2 output</a:t>
                      </a:r>
                      <a:br>
                        <a:rPr lang="en-US" sz="1200" b="1" dirty="0" smtClean="0"/>
                      </a:br>
                      <a:r>
                        <a:rPr lang="en-US" sz="1200" dirty="0" smtClean="0"/>
                        <a:t>(inverse</a:t>
                      </a:r>
                      <a:r>
                        <a:rPr lang="en-US" sz="1200" baseline="0" dirty="0" smtClean="0"/>
                        <a:t> of channel 1)</a:t>
                      </a:r>
                      <a:endParaRPr lang="en-US" sz="1200" dirty="0" smtClean="0"/>
                    </a:p>
                  </a:txBody>
                  <a:tcPr/>
                </a:tc>
              </a:tr>
              <a:tr h="416307">
                <a:tc>
                  <a:txBody>
                    <a:bodyPr/>
                    <a:lstStyle/>
                    <a:p>
                      <a:r>
                        <a:rPr lang="en-US" sz="1200" b="1" dirty="0" smtClean="0"/>
                        <a:t>P6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Channel </a:t>
                      </a:r>
                      <a:r>
                        <a:rPr lang="en-US" sz="1200" b="1" dirty="0" smtClean="0"/>
                        <a:t>3 output</a:t>
                      </a:r>
                    </a:p>
                  </a:txBody>
                  <a:tcPr/>
                </a:tc>
              </a:tr>
              <a:tr h="416307">
                <a:tc>
                  <a:txBody>
                    <a:bodyPr/>
                    <a:lstStyle/>
                    <a:p>
                      <a:r>
                        <a:rPr lang="en-US" sz="1200" b="1" dirty="0" smtClean="0"/>
                        <a:t>P7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Channel </a:t>
                      </a:r>
                      <a:r>
                        <a:rPr lang="en-US" sz="1200" b="1" dirty="0" smtClean="0"/>
                        <a:t>4 output</a:t>
                      </a:r>
                      <a:r>
                        <a:rPr lang="en-US" sz="1200" dirty="0" smtClean="0"/>
                        <a:t/>
                      </a:r>
                      <a:br>
                        <a:rPr lang="en-US" sz="1200" dirty="0" smtClean="0"/>
                      </a:br>
                      <a:r>
                        <a:rPr lang="en-US" sz="1200" dirty="0" smtClean="0"/>
                        <a:t>(inverse</a:t>
                      </a:r>
                      <a:r>
                        <a:rPr lang="en-US" sz="1200" baseline="0" dirty="0" smtClean="0"/>
                        <a:t> of channel 3)</a:t>
                      </a:r>
                      <a:endParaRPr lang="en-US" sz="1200" dirty="0" smtClean="0"/>
                    </a:p>
                  </a:txBody>
                  <a:tcPr/>
                </a:tc>
              </a:tr>
              <a:tr h="416307">
                <a:tc>
                  <a:txBody>
                    <a:bodyPr/>
                    <a:lstStyle/>
                    <a:p>
                      <a:r>
                        <a:rPr lang="en-US" sz="1200" b="1" dirty="0" smtClean="0"/>
                        <a:t>GND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Ground for “high” voltage</a:t>
                      </a:r>
                      <a:endParaRPr lang="en-US" sz="12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6" name="Subtitle 2"/>
          <p:cNvSpPr txBox="1">
            <a:spLocks/>
          </p:cNvSpPr>
          <p:nvPr/>
        </p:nvSpPr>
        <p:spPr>
          <a:xfrm>
            <a:off x="8270163" y="3187718"/>
            <a:ext cx="815214" cy="1215592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CHIP GPIO P0, P1, P2, P3 can be used instead of screw header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7" name="Down Arrow 66"/>
          <p:cNvSpPr/>
          <p:nvPr/>
        </p:nvSpPr>
        <p:spPr>
          <a:xfrm rot="7891378">
            <a:off x="8079866" y="3010305"/>
            <a:ext cx="316453" cy="279999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0" y="4315408"/>
            <a:ext cx="179512" cy="254259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1898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6239" y="752371"/>
            <a:ext cx="3968510" cy="4824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99992" y="322120"/>
            <a:ext cx="752128" cy="334888"/>
          </a:xfrm>
        </p:spPr>
        <p:txBody>
          <a:bodyPr>
            <a:noAutofit/>
          </a:bodyPr>
          <a:lstStyle/>
          <a:p>
            <a:pPr algn="l"/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Vin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7164288" y="368976"/>
            <a:ext cx="608112" cy="33488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GND</a:t>
            </a:r>
            <a:endParaRPr lang="en-US" sz="1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Down Arrow 7"/>
          <p:cNvSpPr/>
          <p:nvPr/>
        </p:nvSpPr>
        <p:spPr>
          <a:xfrm rot="19875461">
            <a:off x="4716016" y="629651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own Arrow 9"/>
          <p:cNvSpPr/>
          <p:nvPr/>
        </p:nvSpPr>
        <p:spPr>
          <a:xfrm rot="1048830">
            <a:off x="7343703" y="644552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4401910" y="5769576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VHin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Subtitle 2"/>
          <p:cNvSpPr txBox="1">
            <a:spLocks/>
          </p:cNvSpPr>
          <p:nvPr/>
        </p:nvSpPr>
        <p:spPr>
          <a:xfrm>
            <a:off x="7204248" y="5794728"/>
            <a:ext cx="608112" cy="33488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GND</a:t>
            </a:r>
            <a:endParaRPr lang="en-US" sz="1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Down Arrow 12"/>
          <p:cNvSpPr/>
          <p:nvPr/>
        </p:nvSpPr>
        <p:spPr>
          <a:xfrm rot="12230431">
            <a:off x="4633959" y="5507630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Down Arrow 13"/>
          <p:cNvSpPr/>
          <p:nvPr/>
        </p:nvSpPr>
        <p:spPr>
          <a:xfrm rot="10222871">
            <a:off x="7216888" y="5505416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ubtitle 2"/>
          <p:cNvSpPr txBox="1">
            <a:spLocks/>
          </p:cNvSpPr>
          <p:nvPr/>
        </p:nvSpPr>
        <p:spPr>
          <a:xfrm>
            <a:off x="8270163" y="4862901"/>
            <a:ext cx="1630429" cy="14318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Motor </a:t>
            </a:r>
          </a:p>
          <a:p>
            <a:pPr algn="l"/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Driver IC</a:t>
            </a:r>
          </a:p>
          <a:p>
            <a:pPr algn="l"/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L293DD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Down Arrow 16"/>
          <p:cNvSpPr/>
          <p:nvPr/>
        </p:nvSpPr>
        <p:spPr>
          <a:xfrm rot="6552634">
            <a:off x="7427769" y="3917408"/>
            <a:ext cx="288032" cy="1525232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Down Arrow 17"/>
          <p:cNvSpPr/>
          <p:nvPr/>
        </p:nvSpPr>
        <p:spPr>
          <a:xfrm rot="10800000">
            <a:off x="5229037" y="5578820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Subtitle 2"/>
          <p:cNvSpPr txBox="1">
            <a:spLocks/>
          </p:cNvSpPr>
          <p:nvPr/>
        </p:nvSpPr>
        <p:spPr>
          <a:xfrm>
            <a:off x="4930374" y="5935533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    </a:t>
            </a:r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P4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0" name="Down Arrow 19"/>
          <p:cNvSpPr/>
          <p:nvPr/>
        </p:nvSpPr>
        <p:spPr>
          <a:xfrm rot="11127961">
            <a:off x="5704044" y="5589557"/>
            <a:ext cx="288032" cy="64807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Down Arrow 20"/>
          <p:cNvSpPr/>
          <p:nvPr/>
        </p:nvSpPr>
        <p:spPr>
          <a:xfrm rot="10800000">
            <a:off x="6228184" y="5625560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Down Arrow 21"/>
          <p:cNvSpPr/>
          <p:nvPr/>
        </p:nvSpPr>
        <p:spPr>
          <a:xfrm rot="10800000">
            <a:off x="6732240" y="5577309"/>
            <a:ext cx="288032" cy="768330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Subtitle 2"/>
          <p:cNvSpPr txBox="1">
            <a:spLocks/>
          </p:cNvSpPr>
          <p:nvPr/>
        </p:nvSpPr>
        <p:spPr>
          <a:xfrm>
            <a:off x="5580112" y="6237312"/>
            <a:ext cx="1204674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P5</a:t>
            </a:r>
          </a:p>
        </p:txBody>
      </p:sp>
      <p:sp>
        <p:nvSpPr>
          <p:cNvPr id="24" name="Subtitle 2"/>
          <p:cNvSpPr txBox="1">
            <a:spLocks/>
          </p:cNvSpPr>
          <p:nvPr/>
        </p:nvSpPr>
        <p:spPr>
          <a:xfrm>
            <a:off x="6052120" y="5938744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P6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5" name="Subtitle 2"/>
          <p:cNvSpPr txBox="1">
            <a:spLocks/>
          </p:cNvSpPr>
          <p:nvPr/>
        </p:nvSpPr>
        <p:spPr>
          <a:xfrm>
            <a:off x="6556176" y="6334472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  </a:t>
            </a:r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P7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7" name="Down Arrow 26"/>
          <p:cNvSpPr/>
          <p:nvPr/>
        </p:nvSpPr>
        <p:spPr>
          <a:xfrm rot="15038378">
            <a:off x="4167162" y="3222003"/>
            <a:ext cx="272745" cy="942078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Subtitle 2"/>
          <p:cNvSpPr txBox="1">
            <a:spLocks/>
          </p:cNvSpPr>
          <p:nvPr/>
        </p:nvSpPr>
        <p:spPr>
          <a:xfrm>
            <a:off x="2987824" y="3876335"/>
            <a:ext cx="1228092" cy="10648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Status LED</a:t>
            </a:r>
          </a:p>
          <a:p>
            <a:pPr algn="l"/>
            <a:r>
              <a:rPr 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(resistors on bot,</a:t>
            </a:r>
          </a:p>
          <a:p>
            <a:pPr algn="l"/>
            <a:r>
              <a:rPr 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LED and resistor aren’t populated)</a:t>
            </a:r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4829201" y="3031246"/>
            <a:ext cx="543852" cy="848265"/>
          </a:xfrm>
          <a:prstGeom prst="round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Subtitle 2"/>
          <p:cNvSpPr txBox="1">
            <a:spLocks/>
          </p:cNvSpPr>
          <p:nvPr/>
        </p:nvSpPr>
        <p:spPr>
          <a:xfrm>
            <a:off x="8339324" y="1436560"/>
            <a:ext cx="1944216" cy="3810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SJ1-4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1" name="Down Arrow 30"/>
          <p:cNvSpPr/>
          <p:nvPr/>
        </p:nvSpPr>
        <p:spPr>
          <a:xfrm rot="3716451">
            <a:off x="7663747" y="1500903"/>
            <a:ext cx="316453" cy="1003832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Subtitle 2"/>
          <p:cNvSpPr txBox="1">
            <a:spLocks/>
          </p:cNvSpPr>
          <p:nvPr/>
        </p:nvSpPr>
        <p:spPr>
          <a:xfrm>
            <a:off x="11104846" y="3026688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P9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3" name="Down Arrow 52"/>
          <p:cNvSpPr/>
          <p:nvPr/>
        </p:nvSpPr>
        <p:spPr>
          <a:xfrm rot="21351608">
            <a:off x="5285627" y="744704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Down Arrow 53"/>
          <p:cNvSpPr/>
          <p:nvPr/>
        </p:nvSpPr>
        <p:spPr>
          <a:xfrm rot="79569">
            <a:off x="5803866" y="376327"/>
            <a:ext cx="288032" cy="64807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Down Arrow 54"/>
          <p:cNvSpPr/>
          <p:nvPr/>
        </p:nvSpPr>
        <p:spPr>
          <a:xfrm rot="21351608">
            <a:off x="6284168" y="753568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Down Arrow 55"/>
          <p:cNvSpPr/>
          <p:nvPr/>
        </p:nvSpPr>
        <p:spPr>
          <a:xfrm rot="21351608">
            <a:off x="6698555" y="273896"/>
            <a:ext cx="288032" cy="768330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Subtitle 2"/>
          <p:cNvSpPr txBox="1">
            <a:spLocks/>
          </p:cNvSpPr>
          <p:nvPr/>
        </p:nvSpPr>
        <p:spPr>
          <a:xfrm>
            <a:off x="5188024" y="357808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P0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0" name="Subtitle 2"/>
          <p:cNvSpPr txBox="1">
            <a:spLocks/>
          </p:cNvSpPr>
          <p:nvPr/>
        </p:nvSpPr>
        <p:spPr>
          <a:xfrm>
            <a:off x="5724128" y="44624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P1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1" name="Subtitle 2"/>
          <p:cNvSpPr txBox="1">
            <a:spLocks/>
          </p:cNvSpPr>
          <p:nvPr/>
        </p:nvSpPr>
        <p:spPr>
          <a:xfrm>
            <a:off x="6180112" y="404664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P2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2" name="Subtitle 2"/>
          <p:cNvSpPr txBox="1">
            <a:spLocks/>
          </p:cNvSpPr>
          <p:nvPr/>
        </p:nvSpPr>
        <p:spPr>
          <a:xfrm>
            <a:off x="6588224" y="-74240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P3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3" name="Down Arrow 62"/>
          <p:cNvSpPr/>
          <p:nvPr/>
        </p:nvSpPr>
        <p:spPr>
          <a:xfrm rot="15038378">
            <a:off x="4190443" y="1817854"/>
            <a:ext cx="272745" cy="942078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Subtitle 2"/>
          <p:cNvSpPr txBox="1">
            <a:spLocks/>
          </p:cNvSpPr>
          <p:nvPr/>
        </p:nvSpPr>
        <p:spPr>
          <a:xfrm>
            <a:off x="3059832" y="1916832"/>
            <a:ext cx="1944216" cy="1444744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Accel </a:t>
            </a:r>
          </a:p>
          <a:p>
            <a:pPr algn="l"/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Header for</a:t>
            </a:r>
            <a:b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endParaRPr lang="en-US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l"/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Sparkfun:</a:t>
            </a:r>
          </a:p>
          <a:p>
            <a:pPr algn="l"/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MMA8452Q</a:t>
            </a:r>
            <a:b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/>
            </a:r>
            <a:b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Connected to </a:t>
            </a:r>
            <a:b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CHIP I2C bus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5" name="Rounded Rectangle 64"/>
          <p:cNvSpPr/>
          <p:nvPr/>
        </p:nvSpPr>
        <p:spPr>
          <a:xfrm>
            <a:off x="4852482" y="1627097"/>
            <a:ext cx="335542" cy="1399591"/>
          </a:xfrm>
          <a:prstGeom prst="round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3" name="Table 4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8342381"/>
              </p:ext>
            </p:extLst>
          </p:nvPr>
        </p:nvGraphicFramePr>
        <p:xfrm>
          <a:off x="276199" y="1042759"/>
          <a:ext cx="2711625" cy="41653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7409"/>
                <a:gridCol w="1944216"/>
              </a:tblGrid>
              <a:tr h="416307">
                <a:tc>
                  <a:txBody>
                    <a:bodyPr/>
                    <a:lstStyle/>
                    <a:p>
                      <a:r>
                        <a:rPr lang="en-US" dirty="0" smtClean="0"/>
                        <a:t>SJ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Function</a:t>
                      </a:r>
                      <a:endParaRPr lang="en-US" dirty="0"/>
                    </a:p>
                  </a:txBody>
                  <a:tcPr/>
                </a:tc>
              </a:tr>
              <a:tr h="416307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1-4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Use CHIP GPIO as input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b="1" dirty="0" smtClean="0"/>
                        <a:t>Close</a:t>
                      </a:r>
                      <a:r>
                        <a:rPr lang="en-US" sz="1200" dirty="0" smtClean="0"/>
                        <a:t> them, if you use the CHIP GPIO</a:t>
                      </a:r>
                      <a:r>
                        <a:rPr lang="en-US" sz="1200" baseline="0" dirty="0" smtClean="0"/>
                        <a:t> to generate the control signals.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baseline="0" dirty="0" smtClean="0"/>
                        <a:t>Leave them </a:t>
                      </a:r>
                      <a:r>
                        <a:rPr lang="en-US" sz="1200" b="1" baseline="0" dirty="0" smtClean="0"/>
                        <a:t>open</a:t>
                      </a:r>
                      <a:r>
                        <a:rPr lang="en-US" sz="1200" baseline="0" dirty="0" smtClean="0"/>
                        <a:t> if you want to use the screw header</a:t>
                      </a:r>
                      <a:endParaRPr lang="en-US" sz="1200" dirty="0"/>
                    </a:p>
                  </a:txBody>
                  <a:tcPr/>
                </a:tc>
              </a:tr>
              <a:tr h="416307">
                <a:tc>
                  <a:txBody>
                    <a:bodyPr/>
                    <a:lstStyle/>
                    <a:p>
                      <a:r>
                        <a:rPr lang="en-US" sz="1200" b="0" dirty="0" smtClean="0"/>
                        <a:t>5</a:t>
                      </a:r>
                      <a:endParaRPr lang="en-US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Vin to Charge in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200" b="1" dirty="0" smtClean="0"/>
                        <a:t>Close</a:t>
                      </a:r>
                      <a:r>
                        <a:rPr lang="en-US" sz="1200" dirty="0" smtClean="0"/>
                        <a:t> it</a:t>
                      </a:r>
                      <a:r>
                        <a:rPr lang="en-US" sz="1200" baseline="0" dirty="0" smtClean="0"/>
                        <a:t> if you Vin is 5V from a power supply or external battery to power this CHIP over this pin as well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200" baseline="0" dirty="0" smtClean="0"/>
                        <a:t>Leave it </a:t>
                      </a:r>
                      <a:r>
                        <a:rPr lang="en-US" sz="1200" b="1" baseline="0" dirty="0" smtClean="0"/>
                        <a:t>open</a:t>
                      </a:r>
                      <a:r>
                        <a:rPr lang="en-US" sz="1200" baseline="0" dirty="0" smtClean="0"/>
                        <a:t>, if you feed the CHIP 5V to the Vin</a:t>
                      </a:r>
                      <a:endParaRPr lang="en-US" sz="1200" dirty="0" smtClean="0"/>
                    </a:p>
                    <a:p>
                      <a:endParaRPr lang="en-US" sz="1200" b="1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6" name="Subtitle 2"/>
          <p:cNvSpPr txBox="1">
            <a:spLocks/>
          </p:cNvSpPr>
          <p:nvPr/>
        </p:nvSpPr>
        <p:spPr>
          <a:xfrm>
            <a:off x="8270163" y="3187718"/>
            <a:ext cx="815214" cy="1215592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CHIP GPIO P0, P1, P2, P3 can be used instead of screw header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7" name="Down Arrow 66"/>
          <p:cNvSpPr/>
          <p:nvPr/>
        </p:nvSpPr>
        <p:spPr>
          <a:xfrm rot="7891378">
            <a:off x="8079866" y="3010305"/>
            <a:ext cx="316453" cy="279999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Subtitle 2"/>
          <p:cNvSpPr txBox="1">
            <a:spLocks/>
          </p:cNvSpPr>
          <p:nvPr/>
        </p:nvSpPr>
        <p:spPr>
          <a:xfrm>
            <a:off x="3243808" y="646573"/>
            <a:ext cx="1944216" cy="3810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SJ5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5" name="Down Arrow 44"/>
          <p:cNvSpPr/>
          <p:nvPr/>
        </p:nvSpPr>
        <p:spPr>
          <a:xfrm rot="16883061">
            <a:off x="3941052" y="599531"/>
            <a:ext cx="316453" cy="604097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itle 1"/>
          <p:cNvSpPr txBox="1">
            <a:spLocks/>
          </p:cNvSpPr>
          <p:nvPr/>
        </p:nvSpPr>
        <p:spPr>
          <a:xfrm>
            <a:off x="251520" y="44624"/>
            <a:ext cx="7990656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 smtClean="0"/>
              <a:t>Motor DIP v1.1</a:t>
            </a:r>
            <a:br>
              <a:rPr lang="en-US" sz="3600" dirty="0" smtClean="0"/>
            </a:br>
            <a:r>
              <a:rPr lang="en-US" sz="2200" dirty="0" smtClean="0">
                <a:solidFill>
                  <a:schemeClr val="bg1">
                    <a:lumMod val="50000"/>
                  </a:schemeClr>
                </a:solidFill>
              </a:rPr>
              <a:t>Jumper Config</a:t>
            </a:r>
            <a:endParaRPr lang="en-US" sz="4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0" y="4315408"/>
            <a:ext cx="179512" cy="254259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8841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51520" y="44624"/>
            <a:ext cx="7990656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 smtClean="0"/>
              <a:t>Salsa II DIP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dirty="0" smtClean="0">
                <a:solidFill>
                  <a:schemeClr val="bg1">
                    <a:lumMod val="50000"/>
                  </a:schemeClr>
                </a:solidFill>
              </a:rPr>
              <a:t>Photos</a:t>
            </a:r>
            <a:endParaRPr lang="en-US" sz="4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131840" y="3150260"/>
            <a:ext cx="446449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ORDERED 2016/03/03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Configuration PWM dimmer</a:t>
            </a:r>
          </a:p>
          <a:p>
            <a:r>
              <a:rPr lang="en-US" dirty="0"/>
              <a:t>Configuration Motor driver</a:t>
            </a:r>
          </a:p>
          <a:p>
            <a:endParaRPr lang="en-US" dirty="0" smtClean="0"/>
          </a:p>
        </p:txBody>
      </p:sp>
      <p:sp>
        <p:nvSpPr>
          <p:cNvPr id="6" name="Rectangle 5"/>
          <p:cNvSpPr/>
          <p:nvPr/>
        </p:nvSpPr>
        <p:spPr>
          <a:xfrm>
            <a:off x="0" y="4315408"/>
            <a:ext cx="179512" cy="254259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4133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photos</a:t>
            </a:r>
            <a:endParaRPr lang="en-US" dirty="0"/>
          </a:p>
        </p:txBody>
      </p:sp>
      <p:pic>
        <p:nvPicPr>
          <p:cNvPr id="2050" name="Picture 2" descr="https://standard-discourseorg.netdna-ssl.com/uploads/nextthing/optimized/2X/d/dfa6ec94bc6711588a07cd76b6495689b4701bd1_1_690x38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920" y="3766290"/>
            <a:ext cx="5204098" cy="2926363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standard-discourseorg.netdna-ssl.com/uploads/nextthing/optimized/2X/5/536624306045129f3e3883a87854957887373f43_1_281x50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307" y="1939961"/>
            <a:ext cx="2676525" cy="476250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0" y="4315408"/>
            <a:ext cx="179512" cy="254259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3193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6796" y="656609"/>
            <a:ext cx="4218760" cy="511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99992" y="322120"/>
            <a:ext cx="752128" cy="334888"/>
          </a:xfrm>
        </p:spPr>
        <p:txBody>
          <a:bodyPr>
            <a:noAutofit/>
          </a:bodyPr>
          <a:lstStyle/>
          <a:p>
            <a:pPr algn="l"/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Vin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5220072" y="116632"/>
            <a:ext cx="1944216" cy="659240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Low side PWM, 6A, 30V</a:t>
            </a:r>
          </a:p>
          <a:p>
            <a:pPr algn="l"/>
            <a:r>
              <a:rPr lang="en-US" sz="1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Or Motor Driver, 600mA</a:t>
            </a:r>
          </a:p>
          <a:p>
            <a:pPr algn="l"/>
            <a:r>
              <a:rPr lang="en-US" sz="1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Channel  </a:t>
            </a:r>
            <a:r>
              <a:rPr lang="en-US" sz="1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P0,P1,P2,P3</a:t>
            </a:r>
            <a:endParaRPr lang="en-US" sz="1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7164288" y="368976"/>
            <a:ext cx="608112" cy="33488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GND</a:t>
            </a:r>
            <a:endParaRPr lang="en-US" sz="1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5220072" y="116632"/>
            <a:ext cx="1944216" cy="1233099"/>
          </a:xfrm>
          <a:prstGeom prst="round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Down Arrow 7"/>
          <p:cNvSpPr/>
          <p:nvPr/>
        </p:nvSpPr>
        <p:spPr>
          <a:xfrm rot="19875461">
            <a:off x="4716016" y="629651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own Arrow 9"/>
          <p:cNvSpPr/>
          <p:nvPr/>
        </p:nvSpPr>
        <p:spPr>
          <a:xfrm rot="1048830">
            <a:off x="7343703" y="644552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4473918" y="5888753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Vout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Subtitle 2"/>
          <p:cNvSpPr txBox="1">
            <a:spLocks/>
          </p:cNvSpPr>
          <p:nvPr/>
        </p:nvSpPr>
        <p:spPr>
          <a:xfrm>
            <a:off x="7276256" y="5913905"/>
            <a:ext cx="608112" cy="33488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GND</a:t>
            </a:r>
            <a:endParaRPr lang="en-US" sz="1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Down Arrow 12"/>
          <p:cNvSpPr/>
          <p:nvPr/>
        </p:nvSpPr>
        <p:spPr>
          <a:xfrm rot="12230431">
            <a:off x="4705967" y="5626807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Down Arrow 13"/>
          <p:cNvSpPr/>
          <p:nvPr/>
        </p:nvSpPr>
        <p:spPr>
          <a:xfrm rot="10222871">
            <a:off x="7288896" y="5624593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4788024" y="1404445"/>
            <a:ext cx="2736304" cy="1484811"/>
          </a:xfrm>
          <a:prstGeom prst="round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ubtitle 2"/>
          <p:cNvSpPr txBox="1">
            <a:spLocks/>
          </p:cNvSpPr>
          <p:nvPr/>
        </p:nvSpPr>
        <p:spPr>
          <a:xfrm>
            <a:off x="2627784" y="1196752"/>
            <a:ext cx="1438527" cy="14318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4x Transistor</a:t>
            </a:r>
          </a:p>
          <a:p>
            <a:pPr algn="l"/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+ Inverter on Bottom and Motor driver + power supply on the  top layer!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Down Arrow 16"/>
          <p:cNvSpPr/>
          <p:nvPr/>
        </p:nvSpPr>
        <p:spPr>
          <a:xfrm rot="16200000">
            <a:off x="4114197" y="1366524"/>
            <a:ext cx="288032" cy="956602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Down Arrow 17"/>
          <p:cNvSpPr/>
          <p:nvPr/>
        </p:nvSpPr>
        <p:spPr>
          <a:xfrm rot="10800000">
            <a:off x="5301045" y="5697997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Subtitle 2"/>
          <p:cNvSpPr txBox="1">
            <a:spLocks/>
          </p:cNvSpPr>
          <p:nvPr/>
        </p:nvSpPr>
        <p:spPr>
          <a:xfrm>
            <a:off x="5002382" y="6054710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    </a:t>
            </a:r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P4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0" name="Down Arrow 19"/>
          <p:cNvSpPr/>
          <p:nvPr/>
        </p:nvSpPr>
        <p:spPr>
          <a:xfrm rot="11127961">
            <a:off x="5776052" y="5708734"/>
            <a:ext cx="288032" cy="64807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Down Arrow 20"/>
          <p:cNvSpPr/>
          <p:nvPr/>
        </p:nvSpPr>
        <p:spPr>
          <a:xfrm rot="10800000">
            <a:off x="6300192" y="5744737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Down Arrow 21"/>
          <p:cNvSpPr/>
          <p:nvPr/>
        </p:nvSpPr>
        <p:spPr>
          <a:xfrm rot="10800000">
            <a:off x="6804248" y="5696486"/>
            <a:ext cx="288032" cy="768330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Subtitle 2"/>
          <p:cNvSpPr txBox="1">
            <a:spLocks/>
          </p:cNvSpPr>
          <p:nvPr/>
        </p:nvSpPr>
        <p:spPr>
          <a:xfrm>
            <a:off x="5266077" y="6406480"/>
            <a:ext cx="1204674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Direct connected to CHIP GPIO 7</a:t>
            </a:r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Subtitle 2"/>
          <p:cNvSpPr txBox="1">
            <a:spLocks/>
          </p:cNvSpPr>
          <p:nvPr/>
        </p:nvSpPr>
        <p:spPr>
          <a:xfrm>
            <a:off x="6124128" y="6057921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P6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5" name="Subtitle 2"/>
          <p:cNvSpPr txBox="1">
            <a:spLocks/>
          </p:cNvSpPr>
          <p:nvPr/>
        </p:nvSpPr>
        <p:spPr>
          <a:xfrm>
            <a:off x="6628184" y="6453336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  </a:t>
            </a:r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P7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4716016" y="3356992"/>
            <a:ext cx="372378" cy="1633292"/>
          </a:xfrm>
          <a:prstGeom prst="round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Down Arrow 26"/>
          <p:cNvSpPr/>
          <p:nvPr/>
        </p:nvSpPr>
        <p:spPr>
          <a:xfrm rot="16200000">
            <a:off x="4160573" y="3804425"/>
            <a:ext cx="272745" cy="962056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Subtitle 2"/>
          <p:cNvSpPr txBox="1">
            <a:spLocks/>
          </p:cNvSpPr>
          <p:nvPr/>
        </p:nvSpPr>
        <p:spPr>
          <a:xfrm>
            <a:off x="2843808" y="3948343"/>
            <a:ext cx="1944216" cy="1064833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UART header</a:t>
            </a:r>
          </a:p>
          <a:p>
            <a:pPr algn="l"/>
            <a:r>
              <a:rPr 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GND</a:t>
            </a:r>
          </a:p>
          <a:p>
            <a:pPr algn="l"/>
            <a:r>
              <a:rPr 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-</a:t>
            </a:r>
          </a:p>
          <a:p>
            <a:pPr algn="l"/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</a:t>
            </a:r>
            <a:endParaRPr lang="en-US" sz="11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l"/>
            <a:r>
              <a:rPr 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PC TX</a:t>
            </a:r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l"/>
            <a:r>
              <a:rPr 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PC RX</a:t>
            </a:r>
          </a:p>
          <a:p>
            <a:pPr algn="l"/>
            <a:r>
              <a:rPr 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Reset</a:t>
            </a:r>
          </a:p>
          <a:p>
            <a:pPr algn="l"/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5252449" y="3487067"/>
            <a:ext cx="799671" cy="590005"/>
          </a:xfrm>
          <a:prstGeom prst="round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Subtitle 2"/>
          <p:cNvSpPr txBox="1">
            <a:spLocks/>
          </p:cNvSpPr>
          <p:nvPr/>
        </p:nvSpPr>
        <p:spPr>
          <a:xfrm>
            <a:off x="2987824" y="3335959"/>
            <a:ext cx="1944216" cy="3810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ICSP header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1" name="Down Arrow 30"/>
          <p:cNvSpPr/>
          <p:nvPr/>
        </p:nvSpPr>
        <p:spPr>
          <a:xfrm rot="16852028">
            <a:off x="4501038" y="3003557"/>
            <a:ext cx="316453" cy="1295681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Subtitle 2"/>
          <p:cNvSpPr txBox="1">
            <a:spLocks/>
          </p:cNvSpPr>
          <p:nvPr/>
        </p:nvSpPr>
        <p:spPr>
          <a:xfrm>
            <a:off x="8244408" y="2317646"/>
            <a:ext cx="1080120" cy="10393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Accel header connected to</a:t>
            </a:r>
          </a:p>
          <a:p>
            <a:pPr algn="l"/>
            <a:r>
              <a:rPr 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CHIP I2C_2  </a:t>
            </a:r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7268673" y="3293811"/>
            <a:ext cx="327663" cy="1647357"/>
          </a:xfrm>
          <a:prstGeom prst="round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Down Arrow 33"/>
          <p:cNvSpPr/>
          <p:nvPr/>
        </p:nvSpPr>
        <p:spPr>
          <a:xfrm rot="3188199">
            <a:off x="7820525" y="2803854"/>
            <a:ext cx="316453" cy="928801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Down Arrow 34"/>
          <p:cNvSpPr/>
          <p:nvPr/>
        </p:nvSpPr>
        <p:spPr>
          <a:xfrm rot="6046434">
            <a:off x="7729761" y="4516644"/>
            <a:ext cx="288032" cy="768330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Subtitle 2"/>
          <p:cNvSpPr txBox="1">
            <a:spLocks/>
          </p:cNvSpPr>
          <p:nvPr/>
        </p:nvSpPr>
        <p:spPr>
          <a:xfrm>
            <a:off x="8264388" y="4844377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P10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7" name="Down Arrow 36"/>
          <p:cNvSpPr/>
          <p:nvPr/>
        </p:nvSpPr>
        <p:spPr>
          <a:xfrm rot="16476231">
            <a:off x="3913863" y="2488915"/>
            <a:ext cx="288032" cy="1278317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Subtitle 2"/>
          <p:cNvSpPr txBox="1">
            <a:spLocks/>
          </p:cNvSpPr>
          <p:nvPr/>
        </p:nvSpPr>
        <p:spPr>
          <a:xfrm>
            <a:off x="2903478" y="2912738"/>
            <a:ext cx="1944216" cy="3810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P8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9" name="Down Arrow 38"/>
          <p:cNvSpPr/>
          <p:nvPr/>
        </p:nvSpPr>
        <p:spPr>
          <a:xfrm rot="5115140">
            <a:off x="7626598" y="3857997"/>
            <a:ext cx="272745" cy="1088048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Subtitle 2"/>
          <p:cNvSpPr txBox="1">
            <a:spLocks/>
          </p:cNvSpPr>
          <p:nvPr/>
        </p:nvSpPr>
        <p:spPr>
          <a:xfrm>
            <a:off x="8284368" y="4149080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P9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1" name="Down Arrow 40"/>
          <p:cNvSpPr/>
          <p:nvPr/>
        </p:nvSpPr>
        <p:spPr>
          <a:xfrm rot="2494280">
            <a:off x="7754083" y="1559009"/>
            <a:ext cx="272745" cy="1844520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Subtitle 2"/>
          <p:cNvSpPr txBox="1">
            <a:spLocks/>
          </p:cNvSpPr>
          <p:nvPr/>
        </p:nvSpPr>
        <p:spPr>
          <a:xfrm>
            <a:off x="8428384" y="1437928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P12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4" name="Subtitle 2"/>
          <p:cNvSpPr txBox="1">
            <a:spLocks/>
          </p:cNvSpPr>
          <p:nvPr/>
        </p:nvSpPr>
        <p:spPr>
          <a:xfrm>
            <a:off x="2647228" y="6431654"/>
            <a:ext cx="1944216" cy="381073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* Only without transistor</a:t>
            </a:r>
          </a:p>
          <a:p>
            <a:pPr algn="l"/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and a little solder bridge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5" name="Subtitle 2"/>
          <p:cNvSpPr txBox="1">
            <a:spLocks/>
          </p:cNvSpPr>
          <p:nvPr/>
        </p:nvSpPr>
        <p:spPr>
          <a:xfrm>
            <a:off x="8387531" y="969193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P11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6" name="Down Arrow 45"/>
          <p:cNvSpPr/>
          <p:nvPr/>
        </p:nvSpPr>
        <p:spPr>
          <a:xfrm rot="3311079">
            <a:off x="7360903" y="767302"/>
            <a:ext cx="272745" cy="2102913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Down Arrow 48"/>
          <p:cNvSpPr/>
          <p:nvPr/>
        </p:nvSpPr>
        <p:spPr>
          <a:xfrm rot="14423438">
            <a:off x="4429301" y="4010158"/>
            <a:ext cx="272745" cy="2195174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Subtitle 2"/>
          <p:cNvSpPr txBox="1">
            <a:spLocks/>
          </p:cNvSpPr>
          <p:nvPr/>
        </p:nvSpPr>
        <p:spPr>
          <a:xfrm>
            <a:off x="2627784" y="5445224"/>
            <a:ext cx="1944216" cy="5769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3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GLED or </a:t>
            </a:r>
          </a:p>
          <a:p>
            <a:pPr algn="l"/>
            <a:r>
              <a:rPr lang="en-US" sz="13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Ws2812 or button</a:t>
            </a:r>
            <a:endParaRPr lang="en-US" sz="13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0" y="4315408"/>
            <a:ext cx="179512" cy="254259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3" name="Table 5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0200089"/>
              </p:ext>
            </p:extLst>
          </p:nvPr>
        </p:nvGraphicFramePr>
        <p:xfrm>
          <a:off x="395536" y="91678"/>
          <a:ext cx="2088234" cy="667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026"/>
                <a:gridCol w="232026"/>
                <a:gridCol w="232026"/>
                <a:gridCol w="232026"/>
                <a:gridCol w="232026"/>
                <a:gridCol w="232026"/>
                <a:gridCol w="232026"/>
                <a:gridCol w="232026"/>
                <a:gridCol w="232026"/>
              </a:tblGrid>
              <a:tr h="889050">
                <a:tc>
                  <a:txBody>
                    <a:bodyPr/>
                    <a:lstStyle/>
                    <a:p>
                      <a:r>
                        <a:rPr lang="en-US" sz="9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Atmega</a:t>
                      </a:r>
                      <a:r>
                        <a:rPr lang="en-US" sz="900" dirty="0" smtClean="0"/>
                        <a:t> pin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DIP</a:t>
                      </a:r>
                      <a:r>
                        <a:rPr lang="en-US" sz="900" baseline="0" dirty="0" smtClean="0"/>
                        <a:t> pin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Arduino Pin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Digital IN/OUT</a:t>
                      </a:r>
                      <a:endParaRPr lang="en-US" sz="900" dirty="0"/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Analog IN</a:t>
                      </a:r>
                      <a:endParaRPr lang="en-US" sz="900" dirty="0"/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PWM out</a:t>
                      </a:r>
                      <a:endParaRPr lang="en-US" sz="900" dirty="0"/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WS2812 support</a:t>
                      </a:r>
                      <a:endParaRPr lang="en-US" sz="900" dirty="0"/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C.H.I.P. pin</a:t>
                      </a:r>
                      <a:endParaRPr lang="en-US" sz="900" dirty="0"/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Motor Pins</a:t>
                      </a:r>
                      <a:endParaRPr lang="en-US" sz="900" dirty="0"/>
                    </a:p>
                  </a:txBody>
                  <a:tcPr vert="vert270"/>
                </a:tc>
              </a:tr>
              <a:tr h="340070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PC0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P16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14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 smtClean="0"/>
                        <a:t>X</a:t>
                      </a:r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</a:tr>
              <a:tr h="340070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PD4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P15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4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 smtClean="0"/>
                        <a:t>X</a:t>
                      </a:r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</a:tr>
              <a:tr h="34007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9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PB5</a:t>
                      </a:r>
                      <a:endParaRPr lang="en-US" sz="9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P14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13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 smtClean="0"/>
                        <a:t>X</a:t>
                      </a:r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DL</a:t>
                      </a:r>
                      <a:endParaRPr lang="en-US" sz="900" dirty="0"/>
                    </a:p>
                  </a:txBody>
                  <a:tcPr vert="vert270" anchor="ctr"/>
                </a:tc>
              </a:tr>
              <a:tr h="340070">
                <a:tc>
                  <a:txBody>
                    <a:bodyPr/>
                    <a:lstStyle/>
                    <a:p>
                      <a:r>
                        <a:rPr lang="en-US" sz="9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PB4</a:t>
                      </a:r>
                      <a:endParaRPr lang="en-US" sz="9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P13</a:t>
                      </a:r>
                      <a:endParaRPr lang="en-US" sz="9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12</a:t>
                      </a:r>
                      <a:endParaRPr lang="en-US" sz="9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DR</a:t>
                      </a:r>
                      <a:endParaRPr lang="en-US" sz="900" dirty="0"/>
                    </a:p>
                  </a:txBody>
                  <a:tcPr vert="vert270" anchor="ctr"/>
                </a:tc>
              </a:tr>
              <a:tr h="340070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PD7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P12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7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 smtClean="0"/>
                        <a:t>-</a:t>
                      </a:r>
                    </a:p>
                  </a:txBody>
                  <a:tcPr vert="vert270" anchor="ctr"/>
                </a:tc>
              </a:tr>
              <a:tr h="340070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PB0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P11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8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 smtClean="0"/>
                        <a:t>-</a:t>
                      </a:r>
                    </a:p>
                  </a:txBody>
                  <a:tcPr vert="vert270" anchor="ctr"/>
                </a:tc>
              </a:tr>
              <a:tr h="340070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PC3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P10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17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smtClean="0"/>
                        <a:t>-</a:t>
                      </a:r>
                      <a:endParaRPr lang="en-US" sz="900" dirty="0" smtClean="0"/>
                    </a:p>
                  </a:txBody>
                  <a:tcPr vert="vert270" anchor="ctr"/>
                </a:tc>
              </a:tr>
              <a:tr h="340070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PD3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P9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3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 smtClean="0"/>
                        <a:t>ER</a:t>
                      </a:r>
                    </a:p>
                  </a:txBody>
                  <a:tcPr vert="vert270" anchor="ctr"/>
                </a:tc>
              </a:tr>
              <a:tr h="340070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PC2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P8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16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00" dirty="0" smtClean="0"/>
                        <a:t>bridge to </a:t>
                      </a:r>
                      <a:r>
                        <a:rPr lang="en-US" sz="500" dirty="0" err="1" smtClean="0"/>
                        <a:t>pwr</a:t>
                      </a:r>
                      <a:r>
                        <a:rPr lang="en-US" sz="500" dirty="0" smtClean="0"/>
                        <a:t> on</a:t>
                      </a:r>
                      <a:endParaRPr lang="en-US" sz="5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 smtClean="0"/>
                        <a:t>-</a:t>
                      </a:r>
                    </a:p>
                  </a:txBody>
                  <a:tcPr vert="vert270" anchor="ctr"/>
                </a:tc>
              </a:tr>
              <a:tr h="340070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PB3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P7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11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 </a:t>
                      </a:r>
                      <a:r>
                        <a:rPr lang="en-US" sz="600" dirty="0" smtClean="0"/>
                        <a:t>+</a:t>
                      </a:r>
                      <a:r>
                        <a:rPr lang="en-US" sz="600" baseline="0" dirty="0" smtClean="0"/>
                        <a:t> </a:t>
                      </a:r>
                      <a:r>
                        <a:rPr lang="en-US" sz="600" dirty="0" smtClean="0"/>
                        <a:t> On</a:t>
                      </a:r>
                      <a:r>
                        <a:rPr lang="en-US" sz="600" baseline="0" dirty="0" smtClean="0"/>
                        <a:t> board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smtClean="0"/>
                        <a:t>-</a:t>
                      </a:r>
                      <a:endParaRPr lang="en-US" sz="900" dirty="0" smtClean="0"/>
                    </a:p>
                  </a:txBody>
                  <a:tcPr vert="vert270" anchor="ctr"/>
                </a:tc>
              </a:tr>
              <a:tr h="340070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PD2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P6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2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smtClean="0"/>
                        <a:t>-</a:t>
                      </a:r>
                      <a:endParaRPr lang="en-US" sz="900" dirty="0" smtClean="0"/>
                    </a:p>
                  </a:txBody>
                  <a:tcPr vert="vert270" anchor="ctr"/>
                </a:tc>
              </a:tr>
              <a:tr h="340070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P5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smtClean="0"/>
                        <a:t>-</a:t>
                      </a:r>
                      <a:endParaRPr lang="en-US" sz="900" dirty="0" smtClean="0"/>
                    </a:p>
                  </a:txBody>
                  <a:tcPr vert="vert270" anchor="ctr"/>
                </a:tc>
              </a:tr>
              <a:tr h="340070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PC1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P4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15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 smtClean="0"/>
                        <a:t>-</a:t>
                      </a:r>
                    </a:p>
                  </a:txBody>
                  <a:tcPr vert="vert270" anchor="ctr"/>
                </a:tc>
              </a:tr>
              <a:tr h="340070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PD5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P3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5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*/X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*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</a:tr>
              <a:tr h="340070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PD6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P2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6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*/X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*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</a:tr>
              <a:tr h="340070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PB1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P1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9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*/X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*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</a:tr>
              <a:tr h="340070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PB2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P0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10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*/X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*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EL</a:t>
                      </a:r>
                      <a:endParaRPr lang="en-US" sz="900" dirty="0"/>
                    </a:p>
                  </a:txBody>
                  <a:tcPr vert="vert270" anchor="ctr"/>
                </a:tc>
              </a:tr>
            </a:tbl>
          </a:graphicData>
        </a:graphic>
      </p:graphicFrame>
      <p:sp>
        <p:nvSpPr>
          <p:cNvPr id="54" name="Title 1"/>
          <p:cNvSpPr txBox="1">
            <a:spLocks/>
          </p:cNvSpPr>
          <p:nvPr/>
        </p:nvSpPr>
        <p:spPr>
          <a:xfrm rot="16200000">
            <a:off x="-1817865" y="1969993"/>
            <a:ext cx="4138770" cy="43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b="1" dirty="0" smtClean="0"/>
              <a:t>Salsa II DIP   </a:t>
            </a:r>
            <a:r>
              <a:rPr lang="en-US" sz="2200" dirty="0" smtClean="0">
                <a:solidFill>
                  <a:schemeClr val="bg1">
                    <a:lumMod val="50000"/>
                  </a:schemeClr>
                </a:solidFill>
              </a:rPr>
              <a:t>PinOut</a:t>
            </a:r>
            <a:endParaRPr lang="en-US" sz="40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9378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51520" y="44624"/>
            <a:ext cx="7990656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 smtClean="0"/>
              <a:t>Queso DIP v4.3</a:t>
            </a:r>
            <a:br>
              <a:rPr lang="en-US" sz="3600" dirty="0" smtClean="0"/>
            </a:br>
            <a:r>
              <a:rPr lang="en-US" sz="2200" dirty="0" smtClean="0">
                <a:solidFill>
                  <a:schemeClr val="bg1">
                    <a:lumMod val="50000"/>
                  </a:schemeClr>
                </a:solidFill>
              </a:rPr>
              <a:t>Photos</a:t>
            </a:r>
            <a:endParaRPr lang="en-US" sz="4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004048" y="116632"/>
            <a:ext cx="44644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ORDERED 2016/03/01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EXPECTED 2</a:t>
            </a:r>
            <a:r>
              <a:rPr lang="en-US" b="1" baseline="30000" dirty="0" smtClean="0">
                <a:solidFill>
                  <a:srgbClr val="FF0000"/>
                </a:solidFill>
              </a:rPr>
              <a:t>nd</a:t>
            </a:r>
            <a:r>
              <a:rPr lang="en-US" b="1" dirty="0" smtClean="0">
                <a:solidFill>
                  <a:srgbClr val="FF0000"/>
                </a:solidFill>
              </a:rPr>
              <a:t> Week of April 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4315408"/>
            <a:ext cx="179512" cy="254259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https://cdn-standard.discourse.org/uploads/nextthing/optimized/2X/0/03d736835cd961cdf3af21e73f60de3a70ed6126_1_690x45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3434" y="3573016"/>
            <a:ext cx="4122379" cy="2736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cdn-standard.discourse.org/uploads/nextthing/optimized/2X/f/f844d766c04d0be4fc65448147e9abddb7d3a86d_1_690x458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622" y="3573016"/>
            <a:ext cx="4122378" cy="2736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691680" y="3203684"/>
            <a:ext cx="4896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Test-board-photos</a:t>
            </a:r>
            <a:endParaRPr lang="en-US" b="1" dirty="0"/>
          </a:p>
        </p:txBody>
      </p:sp>
      <p:pic>
        <p:nvPicPr>
          <p:cNvPr id="3078" name="Picture 6" descr="https://cdn-standard.discourse.org/uploads/nextthing/optimized/2X/3/33a7c44efd6ee547c2b7d4e981a5260cfe2c2659_1_690x458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3435" y="692696"/>
            <a:ext cx="4104156" cy="2724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1405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51520" y="44624"/>
            <a:ext cx="7990656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 smtClean="0"/>
              <a:t>Queso DIP v4.3</a:t>
            </a:r>
            <a:br>
              <a:rPr lang="en-US" sz="3600" dirty="0" smtClean="0"/>
            </a:br>
            <a:r>
              <a:rPr lang="en-US" sz="2200" dirty="0" smtClean="0">
                <a:solidFill>
                  <a:schemeClr val="bg1">
                    <a:lumMod val="50000"/>
                  </a:schemeClr>
                </a:solidFill>
              </a:rPr>
              <a:t>PinOut</a:t>
            </a:r>
            <a:endParaRPr lang="en-US" sz="4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004048" y="116632"/>
            <a:ext cx="4464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ORDERED 2016/03/01 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4315408"/>
            <a:ext cx="179512" cy="254259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 descr="https://cdn-standard.discourse.org/uploads/nextthing/optimized/2X/c/c1d1fb91ed2e3c9d4471955de05197dd3604031d_1_690x42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333203"/>
            <a:ext cx="6572250" cy="404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Down Arrow 9"/>
          <p:cNvSpPr/>
          <p:nvPr/>
        </p:nvSpPr>
        <p:spPr>
          <a:xfrm rot="1037652">
            <a:off x="2595257" y="1930748"/>
            <a:ext cx="288032" cy="127831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2058675" y="1196752"/>
            <a:ext cx="20162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4x USB-A to the bottom of the board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644008" y="993500"/>
            <a:ext cx="20162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Can carry one (recommended) or up to two DCDC regulator</a:t>
            </a:r>
            <a:endParaRPr lang="en-US" dirty="0"/>
          </a:p>
        </p:txBody>
      </p:sp>
      <p:sp>
        <p:nvSpPr>
          <p:cNvPr id="13" name="Down Arrow 12"/>
          <p:cNvSpPr/>
          <p:nvPr/>
        </p:nvSpPr>
        <p:spPr>
          <a:xfrm rot="1037652">
            <a:off x="4207694" y="2083147"/>
            <a:ext cx="288032" cy="127831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Down Arrow 13"/>
          <p:cNvSpPr/>
          <p:nvPr/>
        </p:nvSpPr>
        <p:spPr>
          <a:xfrm>
            <a:off x="4427984" y="2060848"/>
            <a:ext cx="288032" cy="127831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Down Arrow 14"/>
          <p:cNvSpPr/>
          <p:nvPr/>
        </p:nvSpPr>
        <p:spPr>
          <a:xfrm rot="3182862">
            <a:off x="6825533" y="3799489"/>
            <a:ext cx="288032" cy="127831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7308304" y="2739000"/>
            <a:ext cx="17281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Power IN via </a:t>
            </a:r>
          </a:p>
          <a:p>
            <a:r>
              <a:rPr lang="en-US" dirty="0" smtClean="0"/>
              <a:t>Screw-Terminals</a:t>
            </a:r>
          </a:p>
          <a:p>
            <a:r>
              <a:rPr lang="en-US" dirty="0" smtClean="0"/>
              <a:t>7-28V DC in, 5V</a:t>
            </a:r>
          </a:p>
          <a:p>
            <a:r>
              <a:rPr lang="en-US" dirty="0" smtClean="0"/>
              <a:t>3A out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7340125" y="5528010"/>
            <a:ext cx="17281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Port activity LEDs</a:t>
            </a:r>
            <a:endParaRPr lang="en-US" dirty="0"/>
          </a:p>
        </p:txBody>
      </p:sp>
      <p:sp>
        <p:nvSpPr>
          <p:cNvPr id="18" name="Down Arrow 17"/>
          <p:cNvSpPr/>
          <p:nvPr/>
        </p:nvSpPr>
        <p:spPr>
          <a:xfrm rot="6766639">
            <a:off x="5956062" y="3936654"/>
            <a:ext cx="288032" cy="256891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own Arrow 18"/>
          <p:cNvSpPr/>
          <p:nvPr/>
        </p:nvSpPr>
        <p:spPr>
          <a:xfrm rot="2141273">
            <a:off x="6516216" y="1258781"/>
            <a:ext cx="288032" cy="256891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7452320" y="1006441"/>
            <a:ext cx="17281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Micro USB </a:t>
            </a:r>
          </a:p>
          <a:p>
            <a:r>
              <a:rPr lang="en-US" dirty="0" smtClean="0"/>
              <a:t>Input jack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8283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51520" y="44624"/>
            <a:ext cx="7990656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 smtClean="0"/>
              <a:t>ONION DIP v1.0</a:t>
            </a:r>
            <a:br>
              <a:rPr lang="en-US" sz="3600" dirty="0" smtClean="0"/>
            </a:br>
            <a:r>
              <a:rPr lang="en-US" sz="2200" dirty="0" smtClean="0">
                <a:solidFill>
                  <a:schemeClr val="bg1">
                    <a:lumMod val="50000"/>
                  </a:schemeClr>
                </a:solidFill>
              </a:rPr>
              <a:t>Photos</a:t>
            </a:r>
            <a:endParaRPr lang="en-US" sz="4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499992" y="188640"/>
            <a:ext cx="44644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ORDERED 2016/03/16 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NOT YET RECEIVED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4315408"/>
            <a:ext cx="179512" cy="254259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https://cdn-standard.discourse.org/uploads/nextthing/original/2X/3/385674426a90fcf2f89045989a1959c3aa8ae27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268760"/>
            <a:ext cx="6178178" cy="5329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95105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51520" y="44624"/>
            <a:ext cx="7990656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 smtClean="0"/>
              <a:t>ONION DIP v1.0</a:t>
            </a:r>
            <a:br>
              <a:rPr lang="en-US" sz="3600" dirty="0" smtClean="0"/>
            </a:br>
            <a:r>
              <a:rPr lang="en-US" sz="2200" dirty="0" smtClean="0">
                <a:solidFill>
                  <a:schemeClr val="bg1">
                    <a:lumMod val="50000"/>
                  </a:schemeClr>
                </a:solidFill>
              </a:rPr>
              <a:t>PINOUT1/2</a:t>
            </a:r>
            <a:endParaRPr lang="en-US" sz="4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468640" y="44624"/>
            <a:ext cx="44644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ORDERED 2016/03/16 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NOT YET RECEIVED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4315408"/>
            <a:ext cx="179512" cy="254259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09" t="13741" r="30204" b="10612"/>
          <a:stretch/>
        </p:blipFill>
        <p:spPr bwMode="auto">
          <a:xfrm>
            <a:off x="2267744" y="1196752"/>
            <a:ext cx="4338734" cy="5187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2987824" y="1700808"/>
            <a:ext cx="1800200" cy="1512168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79512" y="1196752"/>
            <a:ext cx="1800200" cy="9541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1"/>
                </a:solidFill>
              </a:rPr>
              <a:t>Stand-alone tinker area for DIL ICs with power rails left &amp; right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131840" y="1268760"/>
            <a:ext cx="1584176" cy="2232248"/>
          </a:xfrm>
          <a:prstGeom prst="rect">
            <a:avLst/>
          </a:prstGeom>
          <a:noFill/>
          <a:ln w="571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2987824" y="3645024"/>
            <a:ext cx="1656184" cy="1944216"/>
          </a:xfrm>
          <a:prstGeom prst="rect">
            <a:avLst/>
          </a:prstGeom>
          <a:noFill/>
          <a:ln w="571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51520" y="3645024"/>
            <a:ext cx="1800200" cy="7386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1"/>
                </a:solidFill>
              </a:rPr>
              <a:t>Optional: Relay to switch e.g. 110/230V AC Power lines @ 10A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23528" y="5517232"/>
            <a:ext cx="1440160" cy="11695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1"/>
                </a:solidFill>
              </a:rPr>
              <a:t>Screw terminal for Relay contacts: </a:t>
            </a:r>
          </a:p>
          <a:p>
            <a:r>
              <a:rPr lang="en-US" sz="1400" dirty="0" err="1" smtClean="0">
                <a:solidFill>
                  <a:schemeClr val="tx1"/>
                </a:solidFill>
              </a:rPr>
              <a:t>N_close</a:t>
            </a:r>
            <a:r>
              <a:rPr lang="en-US" sz="1400" dirty="0" smtClean="0">
                <a:solidFill>
                  <a:schemeClr val="tx1"/>
                </a:solidFill>
              </a:rPr>
              <a:t>, In, </a:t>
            </a:r>
            <a:r>
              <a:rPr lang="en-US" sz="1400" smtClean="0">
                <a:solidFill>
                  <a:schemeClr val="tx1"/>
                </a:solidFill>
              </a:rPr>
              <a:t>N_open</a:t>
            </a:r>
            <a:endParaRPr 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 flipV="1">
            <a:off x="2987824" y="5661248"/>
            <a:ext cx="1584176" cy="549642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 flipH="1" flipV="1">
            <a:off x="5652120" y="2060848"/>
            <a:ext cx="288032" cy="1656184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7092280" y="836898"/>
            <a:ext cx="1800200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1"/>
                </a:solidFill>
              </a:rPr>
              <a:t>Standard USB-UART Connector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020272" y="6453336"/>
            <a:ext cx="900100" cy="3077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1"/>
                </a:solidFill>
              </a:rPr>
              <a:t>2x I2C-2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 flipH="1">
            <a:off x="4860032" y="5805264"/>
            <a:ext cx="504056" cy="579308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 flipH="1">
            <a:off x="4860032" y="5301208"/>
            <a:ext cx="504056" cy="50405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 flipH="1">
            <a:off x="4860032" y="4797152"/>
            <a:ext cx="504056" cy="50405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7012956" y="5049180"/>
            <a:ext cx="900100" cy="3077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1"/>
                </a:solidFill>
              </a:rPr>
              <a:t>2x SPI-2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42" name="Rectangle 41"/>
          <p:cNvSpPr/>
          <p:nvPr/>
        </p:nvSpPr>
        <p:spPr>
          <a:xfrm flipH="1">
            <a:off x="4860032" y="3717032"/>
            <a:ext cx="792088" cy="108012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7020272" y="4148499"/>
            <a:ext cx="1512168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1"/>
                </a:solidFill>
              </a:rPr>
              <a:t>GPIO P0-P5, each pin twice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47" name="Rectangle 46"/>
          <p:cNvSpPr/>
          <p:nvPr/>
        </p:nvSpPr>
        <p:spPr>
          <a:xfrm flipH="1">
            <a:off x="4820669" y="3052756"/>
            <a:ext cx="785003" cy="664275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/>
          <p:cNvSpPr txBox="1"/>
          <p:nvPr/>
        </p:nvSpPr>
        <p:spPr>
          <a:xfrm>
            <a:off x="7236296" y="3194315"/>
            <a:ext cx="1464592" cy="7386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1"/>
                </a:solidFill>
              </a:rPr>
              <a:t>3x LED, P0 &amp;P3 active low, </a:t>
            </a:r>
          </a:p>
          <a:p>
            <a:r>
              <a:rPr lang="en-US" sz="1400" dirty="0" smtClean="0">
                <a:solidFill>
                  <a:schemeClr val="tx1"/>
                </a:solidFill>
              </a:rPr>
              <a:t>On Relay  closed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179512" y="2331457"/>
            <a:ext cx="1800200" cy="11695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1"/>
                </a:solidFill>
              </a:rPr>
              <a:t>Optional: DC-DC regulator to power the CHIP from 7-28V DC, covering tinker area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6980610" y="2015552"/>
            <a:ext cx="1800200" cy="7386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1"/>
                </a:solidFill>
              </a:rPr>
              <a:t>Optional: MOSFET on P0 (active high) to drive the relay </a:t>
            </a:r>
          </a:p>
        </p:txBody>
      </p:sp>
      <p:sp>
        <p:nvSpPr>
          <p:cNvPr id="54" name="Rectangle 53"/>
          <p:cNvSpPr/>
          <p:nvPr/>
        </p:nvSpPr>
        <p:spPr>
          <a:xfrm flipH="1">
            <a:off x="4788024" y="1360118"/>
            <a:ext cx="1080120" cy="655434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/>
          <p:cNvSpPr txBox="1"/>
          <p:nvPr/>
        </p:nvSpPr>
        <p:spPr>
          <a:xfrm>
            <a:off x="4355976" y="241484"/>
            <a:ext cx="1440160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1"/>
                </a:solidFill>
              </a:rPr>
              <a:t>Screw terminal for power in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2411760" y="620688"/>
            <a:ext cx="1144820" cy="3077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1"/>
                </a:solidFill>
              </a:rPr>
              <a:t>Battery pins</a:t>
            </a:r>
          </a:p>
        </p:txBody>
      </p:sp>
      <p:sp>
        <p:nvSpPr>
          <p:cNvPr id="62" name="Down Arrow 61"/>
          <p:cNvSpPr/>
          <p:nvPr/>
        </p:nvSpPr>
        <p:spPr>
          <a:xfrm rot="20965811">
            <a:off x="3568856" y="1014238"/>
            <a:ext cx="288032" cy="365030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Down Arrow 62"/>
          <p:cNvSpPr/>
          <p:nvPr/>
        </p:nvSpPr>
        <p:spPr>
          <a:xfrm rot="20965811">
            <a:off x="5104474" y="833986"/>
            <a:ext cx="288032" cy="447738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Down Arrow 63"/>
          <p:cNvSpPr/>
          <p:nvPr/>
        </p:nvSpPr>
        <p:spPr>
          <a:xfrm rot="6115992">
            <a:off x="5993462" y="5545967"/>
            <a:ext cx="288032" cy="1444844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Down Arrow 64"/>
          <p:cNvSpPr/>
          <p:nvPr/>
        </p:nvSpPr>
        <p:spPr>
          <a:xfrm rot="4704857">
            <a:off x="6031990" y="4710432"/>
            <a:ext cx="288032" cy="1444844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Down Arrow 65"/>
          <p:cNvSpPr/>
          <p:nvPr/>
        </p:nvSpPr>
        <p:spPr>
          <a:xfrm rot="5834862">
            <a:off x="6030182" y="4430523"/>
            <a:ext cx="288032" cy="1444844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Down Arrow 67"/>
          <p:cNvSpPr/>
          <p:nvPr/>
        </p:nvSpPr>
        <p:spPr>
          <a:xfrm rot="5834862">
            <a:off x="6180126" y="3715399"/>
            <a:ext cx="288032" cy="1318239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Down Arrow 68"/>
          <p:cNvSpPr/>
          <p:nvPr/>
        </p:nvSpPr>
        <p:spPr>
          <a:xfrm rot="15654709">
            <a:off x="2104384" y="5478566"/>
            <a:ext cx="288032" cy="1272088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Down Arrow 69"/>
          <p:cNvSpPr/>
          <p:nvPr/>
        </p:nvSpPr>
        <p:spPr>
          <a:xfrm rot="17609871">
            <a:off x="2372788" y="4034828"/>
            <a:ext cx="288032" cy="817395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Down Arrow 70"/>
          <p:cNvSpPr/>
          <p:nvPr/>
        </p:nvSpPr>
        <p:spPr>
          <a:xfrm rot="17068125">
            <a:off x="2389063" y="2653236"/>
            <a:ext cx="288032" cy="1162424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Down Arrow 71"/>
          <p:cNvSpPr/>
          <p:nvPr/>
        </p:nvSpPr>
        <p:spPr>
          <a:xfrm rot="16478161">
            <a:off x="2387345" y="1605032"/>
            <a:ext cx="288032" cy="811856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Down Arrow 72"/>
          <p:cNvSpPr/>
          <p:nvPr/>
        </p:nvSpPr>
        <p:spPr>
          <a:xfrm rot="4848038">
            <a:off x="6018819" y="1733891"/>
            <a:ext cx="288032" cy="1514239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Down Arrow 73"/>
          <p:cNvSpPr/>
          <p:nvPr/>
        </p:nvSpPr>
        <p:spPr>
          <a:xfrm rot="3741917">
            <a:off x="6390890" y="1219223"/>
            <a:ext cx="288032" cy="1098554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Down Arrow 74"/>
          <p:cNvSpPr/>
          <p:nvPr/>
        </p:nvSpPr>
        <p:spPr>
          <a:xfrm rot="6050907">
            <a:off x="6250962" y="2740942"/>
            <a:ext cx="288032" cy="1511420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875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51520" y="44624"/>
            <a:ext cx="7990656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 smtClean="0"/>
              <a:t>ONION DIP v1.0</a:t>
            </a:r>
            <a:br>
              <a:rPr lang="en-US" sz="3600" dirty="0" smtClean="0"/>
            </a:br>
            <a:r>
              <a:rPr lang="en-US" sz="2200" dirty="0" smtClean="0">
                <a:solidFill>
                  <a:schemeClr val="bg1">
                    <a:lumMod val="50000"/>
                  </a:schemeClr>
                </a:solidFill>
              </a:rPr>
              <a:t>PINOUT2/2</a:t>
            </a:r>
            <a:endParaRPr lang="en-US" sz="4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499992" y="188640"/>
            <a:ext cx="44644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ORDERED 2016/03/16 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NOT YET RECEIVED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4315408"/>
            <a:ext cx="179512" cy="254259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09" t="14014" r="30510" b="10340"/>
          <a:stretch/>
        </p:blipFill>
        <p:spPr bwMode="auto">
          <a:xfrm>
            <a:off x="251520" y="2634256"/>
            <a:ext cx="2808312" cy="33870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83568" y="2264923"/>
            <a:ext cx="2987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GND Rails highlighted</a:t>
            </a:r>
            <a:endParaRPr lang="en-US" dirty="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22" t="13741" r="30357" b="10748"/>
          <a:stretch/>
        </p:blipFill>
        <p:spPr bwMode="auto">
          <a:xfrm>
            <a:off x="3203848" y="2604413"/>
            <a:ext cx="2799044" cy="3414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6559488" y="2257746"/>
            <a:ext cx="2987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CHIP 3.3V Rails</a:t>
            </a:r>
            <a:endParaRPr lang="en-US" dirty="0"/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33" t="14014" r="30357" b="10748"/>
          <a:stretch/>
        </p:blipFill>
        <p:spPr bwMode="auto">
          <a:xfrm>
            <a:off x="6184944" y="2634255"/>
            <a:ext cx="2783682" cy="3384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3572272" y="2274215"/>
            <a:ext cx="2987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5V Rails highlighted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79368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Old boards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The following pages show old boards, which are not longer produced:</a:t>
            </a:r>
          </a:p>
          <a:p>
            <a:pPr marL="0" indent="0">
              <a:buNone/>
            </a:pPr>
            <a:endParaRPr lang="en-US" dirty="0"/>
          </a:p>
          <a:p>
            <a:pPr>
              <a:buFontTx/>
              <a:buChar char="-"/>
            </a:pPr>
            <a:r>
              <a:rPr lang="en-US" dirty="0" smtClean="0"/>
              <a:t>LED DIP v1.1</a:t>
            </a:r>
          </a:p>
          <a:p>
            <a:pPr>
              <a:buFontTx/>
              <a:buChar char="-"/>
            </a:pPr>
            <a:r>
              <a:rPr lang="en-US" dirty="0" err="1" smtClean="0"/>
              <a:t>preSalsa</a:t>
            </a:r>
            <a:r>
              <a:rPr lang="en-US" dirty="0" smtClean="0"/>
              <a:t> DIP</a:t>
            </a:r>
          </a:p>
          <a:p>
            <a:pPr>
              <a:buFontTx/>
              <a:buChar char="-"/>
            </a:pPr>
            <a:r>
              <a:rPr lang="en-US" dirty="0" smtClean="0"/>
              <a:t>Salsa I</a:t>
            </a:r>
          </a:p>
          <a:p>
            <a:pPr>
              <a:buFontTx/>
              <a:buChar char="-"/>
            </a:pPr>
            <a:r>
              <a:rPr lang="en-US" dirty="0" smtClean="0"/>
              <a:t>Motor Dip v1.1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0" y="4315408"/>
            <a:ext cx="179512" cy="254259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6639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1923</Words>
  <Application>Microsoft Office PowerPoint</Application>
  <PresentationFormat>On-screen Show (4:3)</PresentationFormat>
  <Paragraphs>993</Paragraphs>
  <Slides>20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Old boards</vt:lpstr>
      <vt:lpstr>PowerPoint Presentation</vt:lpstr>
      <vt:lpstr>LED DIP v1.1 PinOut</vt:lpstr>
      <vt:lpstr>PowerPoint Presentation</vt:lpstr>
      <vt:lpstr>preSalsa DIP PinOut</vt:lpstr>
      <vt:lpstr>PreSalsa Jumper Config</vt:lpstr>
      <vt:lpstr>PowerPoint Presentation</vt:lpstr>
      <vt:lpstr>Salsa DIP   PinOut</vt:lpstr>
      <vt:lpstr>PowerPoint Presentation</vt:lpstr>
      <vt:lpstr>Motor DIP v1.1 Pin Out</vt:lpstr>
      <vt:lpstr>PowerPoint Presentation</vt:lpstr>
      <vt:lpstr>More photos</vt:lpstr>
    </vt:vector>
  </TitlesOfParts>
  <Company>Baker Hughes Incorporated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Configuration 1 PWM LED Driver</dc:title>
  <dc:creator>Baker Hughes Incorporated</dc:creator>
  <cp:lastModifiedBy>Baker Hughes Incorporated</cp:lastModifiedBy>
  <cp:revision>69</cp:revision>
  <dcterms:created xsi:type="dcterms:W3CDTF">2016-01-28T13:09:28Z</dcterms:created>
  <dcterms:modified xsi:type="dcterms:W3CDTF">2016-03-30T18:23:24Z</dcterms:modified>
</cp:coreProperties>
</file>